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303" r:id="rId2"/>
    <p:sldId id="256" r:id="rId3"/>
    <p:sldId id="270" r:id="rId4"/>
    <p:sldId id="257" r:id="rId5"/>
    <p:sldId id="258" r:id="rId6"/>
    <p:sldId id="271" r:id="rId7"/>
    <p:sldId id="272" r:id="rId8"/>
    <p:sldId id="273" r:id="rId9"/>
    <p:sldId id="274" r:id="rId10"/>
    <p:sldId id="275" r:id="rId11"/>
    <p:sldId id="297" r:id="rId12"/>
    <p:sldId id="278" r:id="rId13"/>
    <p:sldId id="279" r:id="rId14"/>
    <p:sldId id="280" r:id="rId15"/>
    <p:sldId id="281" r:id="rId16"/>
    <p:sldId id="289" r:id="rId17"/>
    <p:sldId id="290" r:id="rId18"/>
    <p:sldId id="291" r:id="rId19"/>
    <p:sldId id="276" r:id="rId20"/>
    <p:sldId id="282" r:id="rId21"/>
    <p:sldId id="283" r:id="rId22"/>
    <p:sldId id="298" r:id="rId23"/>
    <p:sldId id="299" r:id="rId24"/>
    <p:sldId id="286" r:id="rId25"/>
    <p:sldId id="285" r:id="rId26"/>
    <p:sldId id="292" r:id="rId27"/>
    <p:sldId id="293" r:id="rId28"/>
    <p:sldId id="294" r:id="rId29"/>
    <p:sldId id="302" r:id="rId30"/>
    <p:sldId id="287" r:id="rId31"/>
    <p:sldId id="296" r:id="rId32"/>
    <p:sldId id="269" r:id="rId33"/>
  </p:sldIdLst>
  <p:sldSz cx="18288000" cy="10287000"/>
  <p:notesSz cx="6858000" cy="9144000"/>
  <p:embeddedFontLst>
    <p:embeddedFont>
      <p:font typeface="Garet" panose="020B0604020202020204" charset="0"/>
      <p:regular r:id="rId34"/>
    </p:embeddedFont>
    <p:embeddedFont>
      <p:font typeface="Garet Bold" panose="020B0604020202020204" charset="0"/>
      <p:regular r:id="rId35"/>
    </p:embeddedFont>
    <p:embeddedFont>
      <p:font typeface="Yeseva One" panose="020B0604020202020204" charset="0"/>
      <p:regular r:id="rId3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132" autoAdjust="0"/>
    <p:restoredTop sz="94622" autoAdjust="0"/>
  </p:normalViewPr>
  <p:slideViewPr>
    <p:cSldViewPr>
      <p:cViewPr varScale="1">
        <p:scale>
          <a:sx n="43" d="100"/>
          <a:sy n="43" d="100"/>
        </p:scale>
        <p:origin x="870" y="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7" Type="http://schemas.openxmlformats.org/officeDocument/2006/relationships/image" Target="../media/image2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jpg"/><Relationship Id="rId5" Type="http://schemas.openxmlformats.org/officeDocument/2006/relationships/image" Target="../media/image20.jpg"/><Relationship Id="rId4" Type="http://schemas.openxmlformats.org/officeDocument/2006/relationships/image" Target="../media/image19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jpe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jpe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microsoft.com/office/2007/relationships/media" Target="../media/media2.mp4"/><Relationship Id="rId7" Type="http://schemas.openxmlformats.org/officeDocument/2006/relationships/image" Target="../media/image29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.jpeg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2.mp4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3">
            <a:extLst>
              <a:ext uri="{FF2B5EF4-FFF2-40B4-BE49-F238E27FC236}">
                <a16:creationId xmlns:a16="http://schemas.microsoft.com/office/drawing/2014/main" id="{F5CA4044-F131-1C49-B1BA-4EC896691880}"/>
              </a:ext>
            </a:extLst>
          </p:cNvPr>
          <p:cNvGrpSpPr/>
          <p:nvPr/>
        </p:nvGrpSpPr>
        <p:grpSpPr>
          <a:xfrm>
            <a:off x="152400" y="1022195"/>
            <a:ext cx="18288000" cy="9258300"/>
            <a:chOff x="0" y="0"/>
            <a:chExt cx="4274726" cy="2167467"/>
          </a:xfrm>
        </p:grpSpPr>
        <p:sp>
          <p:nvSpPr>
            <p:cNvPr id="9" name="Freeform 4">
              <a:extLst>
                <a:ext uri="{FF2B5EF4-FFF2-40B4-BE49-F238E27FC236}">
                  <a16:creationId xmlns:a16="http://schemas.microsoft.com/office/drawing/2014/main" id="{224B274E-A830-DEAE-41BB-E5A43E5921D6}"/>
                </a:ext>
              </a:extLst>
            </p:cNvPr>
            <p:cNvSpPr/>
            <p:nvPr/>
          </p:nvSpPr>
          <p:spPr>
            <a:xfrm>
              <a:off x="0" y="0"/>
              <a:ext cx="4274726" cy="2167467"/>
            </a:xfrm>
            <a:custGeom>
              <a:avLst/>
              <a:gdLst/>
              <a:ahLst/>
              <a:cxnLst/>
              <a:rect l="l" t="t" r="r" b="b"/>
              <a:pathLst>
                <a:path w="4274726" h="2167467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2143140"/>
                  </a:lnTo>
                  <a:cubicBezTo>
                    <a:pt x="4274726" y="2156575"/>
                    <a:pt x="4263834" y="2167467"/>
                    <a:pt x="4250399" y="2167467"/>
                  </a:cubicBezTo>
                  <a:lnTo>
                    <a:pt x="24327" y="2167467"/>
                  </a:lnTo>
                  <a:cubicBezTo>
                    <a:pt x="10891" y="2167467"/>
                    <a:pt x="0" y="2156575"/>
                    <a:pt x="0" y="2143140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FBFBFB">
                <a:alpha val="89804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5">
              <a:extLst>
                <a:ext uri="{FF2B5EF4-FFF2-40B4-BE49-F238E27FC236}">
                  <a16:creationId xmlns:a16="http://schemas.microsoft.com/office/drawing/2014/main" id="{C397A49E-5E34-1600-6023-441B05A762B7}"/>
                </a:ext>
              </a:extLst>
            </p:cNvPr>
            <p:cNvSpPr txBox="1"/>
            <p:nvPr/>
          </p:nvSpPr>
          <p:spPr>
            <a:xfrm>
              <a:off x="0" y="-38100"/>
              <a:ext cx="4274726" cy="2205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TextBox 4"/>
          <p:cNvSpPr txBox="1"/>
          <p:nvPr/>
        </p:nvSpPr>
        <p:spPr>
          <a:xfrm>
            <a:off x="4191000" y="1765912"/>
            <a:ext cx="13740441" cy="12305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endParaRPr lang="en-US" sz="6000" dirty="0">
              <a:solidFill>
                <a:srgbClr val="0D0F68"/>
              </a:solidFill>
              <a:latin typeface="Yeseva One"/>
            </a:endParaRPr>
          </a:p>
        </p:txBody>
      </p:sp>
      <p:pic>
        <p:nvPicPr>
          <p:cNvPr id="6" name="Picture 5" descr="A picture containing handwriting, font, graphics, drawing">
            <a:extLst>
              <a:ext uri="{FF2B5EF4-FFF2-40B4-BE49-F238E27FC236}">
                <a16:creationId xmlns:a16="http://schemas.microsoft.com/office/drawing/2014/main" id="{8A10FF8E-5160-71AE-FDEF-35B101EBF82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90600" y="2627359"/>
            <a:ext cx="15701342" cy="5032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9732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028700" y="1028700"/>
            <a:ext cx="16230600" cy="8229600"/>
            <a:chOff x="0" y="0"/>
            <a:chExt cx="4274726" cy="216746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274726" cy="2167467"/>
            </a:xfrm>
            <a:custGeom>
              <a:avLst/>
              <a:gdLst/>
              <a:ahLst/>
              <a:cxnLst/>
              <a:rect l="l" t="t" r="r" b="b"/>
              <a:pathLst>
                <a:path w="4274726" h="2167467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2143140"/>
                  </a:lnTo>
                  <a:cubicBezTo>
                    <a:pt x="4274726" y="2156575"/>
                    <a:pt x="4263834" y="2167467"/>
                    <a:pt x="4250399" y="2167467"/>
                  </a:cubicBezTo>
                  <a:lnTo>
                    <a:pt x="24327" y="2167467"/>
                  </a:lnTo>
                  <a:cubicBezTo>
                    <a:pt x="10891" y="2167467"/>
                    <a:pt x="0" y="2156575"/>
                    <a:pt x="0" y="2143140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FBFBFB">
                <a:alpha val="89804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274726" cy="2205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5080553" y="541139"/>
            <a:ext cx="8819868" cy="1372538"/>
            <a:chOff x="-93764" y="-38100"/>
            <a:chExt cx="1980488" cy="361492"/>
          </a:xfrm>
        </p:grpSpPr>
        <p:sp>
          <p:nvSpPr>
            <p:cNvPr id="7" name="Freeform 7"/>
            <p:cNvSpPr/>
            <p:nvPr/>
          </p:nvSpPr>
          <p:spPr>
            <a:xfrm>
              <a:off x="-93764" y="2648"/>
              <a:ext cx="1886724" cy="320744"/>
            </a:xfrm>
            <a:custGeom>
              <a:avLst/>
              <a:gdLst/>
              <a:ahLst/>
              <a:cxnLst/>
              <a:rect l="l" t="t" r="r" b="b"/>
              <a:pathLst>
                <a:path w="1886724" h="320744">
                  <a:moveTo>
                    <a:pt x="55117" y="0"/>
                  </a:moveTo>
                  <a:lnTo>
                    <a:pt x="1831607" y="0"/>
                  </a:lnTo>
                  <a:cubicBezTo>
                    <a:pt x="1862047" y="0"/>
                    <a:pt x="1886724" y="24677"/>
                    <a:pt x="1886724" y="55117"/>
                  </a:cubicBezTo>
                  <a:lnTo>
                    <a:pt x="1886724" y="265627"/>
                  </a:lnTo>
                  <a:cubicBezTo>
                    <a:pt x="1886724" y="280245"/>
                    <a:pt x="1880917" y="294264"/>
                    <a:pt x="1870581" y="304600"/>
                  </a:cubicBezTo>
                  <a:cubicBezTo>
                    <a:pt x="1860244" y="314937"/>
                    <a:pt x="1846225" y="320744"/>
                    <a:pt x="1831607" y="320744"/>
                  </a:cubicBezTo>
                  <a:lnTo>
                    <a:pt x="55117" y="320744"/>
                  </a:lnTo>
                  <a:cubicBezTo>
                    <a:pt x="40499" y="320744"/>
                    <a:pt x="26480" y="314937"/>
                    <a:pt x="16143" y="304600"/>
                  </a:cubicBezTo>
                  <a:cubicBezTo>
                    <a:pt x="5807" y="294264"/>
                    <a:pt x="0" y="280245"/>
                    <a:pt x="0" y="265627"/>
                  </a:cubicBezTo>
                  <a:lnTo>
                    <a:pt x="0" y="55117"/>
                  </a:lnTo>
                  <a:cubicBezTo>
                    <a:pt x="0" y="40499"/>
                    <a:pt x="5807" y="26480"/>
                    <a:pt x="16143" y="16143"/>
                  </a:cubicBezTo>
                  <a:cubicBezTo>
                    <a:pt x="26480" y="5807"/>
                    <a:pt x="40499" y="0"/>
                    <a:pt x="55117" y="0"/>
                  </a:cubicBezTo>
                  <a:close/>
                </a:path>
              </a:pathLst>
            </a:custGeom>
            <a:solidFill>
              <a:srgbClr val="0D0F6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886724" cy="3588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6406872" y="844610"/>
            <a:ext cx="5474256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800" dirty="0">
                <a:solidFill>
                  <a:srgbClr val="FFFFFF"/>
                </a:solidFill>
                <a:latin typeface="Yeseva One Bold"/>
                <a:ea typeface="Yeseva One Bold"/>
              </a:rPr>
              <a:t>﻿METHODOLOGY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290749" y="4873723"/>
            <a:ext cx="1603265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dirty="0">
                <a:solidFill>
                  <a:srgbClr val="0D0F68"/>
                </a:solidFill>
                <a:latin typeface="Yeseva One"/>
              </a:rPr>
              <a:t>01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446911" y="5012111"/>
            <a:ext cx="5204671" cy="13503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600" b="1" dirty="0">
                <a:solidFill>
                  <a:srgbClr val="0D0F68"/>
                </a:solidFill>
                <a:latin typeface="Garet"/>
              </a:rPr>
              <a:t>OFFLINE DATASET </a:t>
            </a:r>
          </a:p>
          <a:p>
            <a:pPr algn="l">
              <a:lnSpc>
                <a:spcPts val="4200"/>
              </a:lnSpc>
            </a:pPr>
            <a:endParaRPr lang="en-US" sz="3000" dirty="0">
              <a:solidFill>
                <a:srgbClr val="0D0F68"/>
              </a:solidFill>
              <a:latin typeface="Garet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9B3ED5B-562E-4CBD-BF4C-B503236BF64F}"/>
              </a:ext>
            </a:extLst>
          </p:cNvPr>
          <p:cNvSpPr txBox="1"/>
          <p:nvPr/>
        </p:nvSpPr>
        <p:spPr>
          <a:xfrm>
            <a:off x="11277600" y="4914391"/>
            <a:ext cx="6657039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200" b="1" dirty="0">
                <a:solidFill>
                  <a:srgbClr val="0D0F68"/>
                </a:solidFill>
                <a:latin typeface="Garet"/>
              </a:rPr>
              <a:t>REAL-TIME DATA </a:t>
            </a:r>
          </a:p>
        </p:txBody>
      </p:sp>
      <p:sp>
        <p:nvSpPr>
          <p:cNvPr id="28" name="TextBox 10">
            <a:extLst>
              <a:ext uri="{FF2B5EF4-FFF2-40B4-BE49-F238E27FC236}">
                <a16:creationId xmlns:a16="http://schemas.microsoft.com/office/drawing/2014/main" id="{17F439B7-17C7-47AE-BB18-408BFB9A16BC}"/>
              </a:ext>
            </a:extLst>
          </p:cNvPr>
          <p:cNvSpPr txBox="1"/>
          <p:nvPr/>
        </p:nvSpPr>
        <p:spPr>
          <a:xfrm>
            <a:off x="11251738" y="4807638"/>
            <a:ext cx="1603265" cy="9997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dirty="0">
                <a:solidFill>
                  <a:srgbClr val="0D0F68"/>
                </a:solidFill>
                <a:latin typeface="Yeseva One"/>
              </a:rPr>
              <a:t>02</a:t>
            </a:r>
          </a:p>
        </p:txBody>
      </p:sp>
    </p:spTree>
    <p:extLst>
      <p:ext uri="{BB962C8B-B14F-4D97-AF65-F5344CB8AC3E}">
        <p14:creationId xmlns:p14="http://schemas.microsoft.com/office/powerpoint/2010/main" val="28527952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028700" y="1028700"/>
            <a:ext cx="16230600" cy="8229600"/>
            <a:chOff x="0" y="0"/>
            <a:chExt cx="4274726" cy="216746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274726" cy="2167467"/>
            </a:xfrm>
            <a:custGeom>
              <a:avLst/>
              <a:gdLst/>
              <a:ahLst/>
              <a:cxnLst/>
              <a:rect l="l" t="t" r="r" b="b"/>
              <a:pathLst>
                <a:path w="4274726" h="2167467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2143140"/>
                  </a:lnTo>
                  <a:cubicBezTo>
                    <a:pt x="4274726" y="2156575"/>
                    <a:pt x="4263834" y="2167467"/>
                    <a:pt x="4250399" y="2167467"/>
                  </a:cubicBezTo>
                  <a:lnTo>
                    <a:pt x="24327" y="2167467"/>
                  </a:lnTo>
                  <a:cubicBezTo>
                    <a:pt x="10891" y="2167467"/>
                    <a:pt x="0" y="2156575"/>
                    <a:pt x="0" y="2143140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FBFBFB">
                <a:alpha val="89804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274726" cy="2205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5080553" y="541139"/>
            <a:ext cx="8819868" cy="1372538"/>
            <a:chOff x="-93764" y="-38100"/>
            <a:chExt cx="1980488" cy="361492"/>
          </a:xfrm>
        </p:grpSpPr>
        <p:sp>
          <p:nvSpPr>
            <p:cNvPr id="7" name="Freeform 7"/>
            <p:cNvSpPr/>
            <p:nvPr/>
          </p:nvSpPr>
          <p:spPr>
            <a:xfrm>
              <a:off x="-93764" y="2648"/>
              <a:ext cx="1886724" cy="320744"/>
            </a:xfrm>
            <a:custGeom>
              <a:avLst/>
              <a:gdLst/>
              <a:ahLst/>
              <a:cxnLst/>
              <a:rect l="l" t="t" r="r" b="b"/>
              <a:pathLst>
                <a:path w="1886724" h="320744">
                  <a:moveTo>
                    <a:pt x="55117" y="0"/>
                  </a:moveTo>
                  <a:lnTo>
                    <a:pt x="1831607" y="0"/>
                  </a:lnTo>
                  <a:cubicBezTo>
                    <a:pt x="1862047" y="0"/>
                    <a:pt x="1886724" y="24677"/>
                    <a:pt x="1886724" y="55117"/>
                  </a:cubicBezTo>
                  <a:lnTo>
                    <a:pt x="1886724" y="265627"/>
                  </a:lnTo>
                  <a:cubicBezTo>
                    <a:pt x="1886724" y="280245"/>
                    <a:pt x="1880917" y="294264"/>
                    <a:pt x="1870581" y="304600"/>
                  </a:cubicBezTo>
                  <a:cubicBezTo>
                    <a:pt x="1860244" y="314937"/>
                    <a:pt x="1846225" y="320744"/>
                    <a:pt x="1831607" y="320744"/>
                  </a:cubicBezTo>
                  <a:lnTo>
                    <a:pt x="55117" y="320744"/>
                  </a:lnTo>
                  <a:cubicBezTo>
                    <a:pt x="40499" y="320744"/>
                    <a:pt x="26480" y="314937"/>
                    <a:pt x="16143" y="304600"/>
                  </a:cubicBezTo>
                  <a:cubicBezTo>
                    <a:pt x="5807" y="294264"/>
                    <a:pt x="0" y="280245"/>
                    <a:pt x="0" y="265627"/>
                  </a:cubicBezTo>
                  <a:lnTo>
                    <a:pt x="0" y="55117"/>
                  </a:lnTo>
                  <a:cubicBezTo>
                    <a:pt x="0" y="40499"/>
                    <a:pt x="5807" y="26480"/>
                    <a:pt x="16143" y="16143"/>
                  </a:cubicBezTo>
                  <a:cubicBezTo>
                    <a:pt x="26480" y="5807"/>
                    <a:pt x="40499" y="0"/>
                    <a:pt x="55117" y="0"/>
                  </a:cubicBezTo>
                  <a:close/>
                </a:path>
              </a:pathLst>
            </a:custGeom>
            <a:solidFill>
              <a:srgbClr val="0D0F6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886724" cy="3588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6406872" y="844610"/>
            <a:ext cx="5474256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800" dirty="0">
                <a:solidFill>
                  <a:srgbClr val="FFFFFF"/>
                </a:solidFill>
                <a:latin typeface="Yeseva One Bold"/>
                <a:ea typeface="Yeseva One Bold"/>
              </a:rPr>
              <a:t>﻿METHODOLOGY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22055" y="2797716"/>
            <a:ext cx="1603265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dirty="0">
                <a:solidFill>
                  <a:srgbClr val="0D0F68"/>
                </a:solidFill>
                <a:latin typeface="Yeseva One"/>
              </a:rPr>
              <a:t>01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638037" y="2797716"/>
            <a:ext cx="6301468" cy="49051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600" b="1" dirty="0">
                <a:solidFill>
                  <a:srgbClr val="0D0F68"/>
                </a:solidFill>
                <a:latin typeface="Garet"/>
              </a:rPr>
              <a:t>OFFLINE DATASET :</a:t>
            </a:r>
            <a:endParaRPr lang="en-US" sz="3600" b="1" dirty="0">
              <a:solidFill>
                <a:schemeClr val="tx2">
                  <a:lumMod val="75000"/>
                </a:schemeClr>
              </a:solidFill>
              <a:latin typeface="+mj-lt"/>
            </a:endParaRPr>
          </a:p>
          <a:p>
            <a:pPr marL="1371600" lvl="1" indent="-571500">
              <a:lnSpc>
                <a:spcPct val="200000"/>
              </a:lnSpc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r>
              <a:rPr lang="en-US" sz="3600" b="1" dirty="0" err="1">
                <a:solidFill>
                  <a:schemeClr val="tx2">
                    <a:lumMod val="75000"/>
                  </a:schemeClr>
                </a:solidFill>
                <a:latin typeface="+mj-lt"/>
              </a:rPr>
              <a:t>GrabMyo</a:t>
            </a:r>
            <a:r>
              <a:rPr lang="en-US" sz="3600" b="1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 IEEE Dataport</a:t>
            </a:r>
          </a:p>
          <a:p>
            <a:pPr marL="1371600" lvl="1" indent="-571500">
              <a:lnSpc>
                <a:spcPct val="200000"/>
              </a:lnSpc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 Dataset Description</a:t>
            </a:r>
          </a:p>
          <a:p>
            <a:pPr marL="1371600" lvl="1" indent="-571500">
              <a:lnSpc>
                <a:spcPct val="200000"/>
              </a:lnSpc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Dataset Composition </a:t>
            </a:r>
          </a:p>
          <a:p>
            <a:pPr algn="l">
              <a:lnSpc>
                <a:spcPts val="4200"/>
              </a:lnSpc>
            </a:pPr>
            <a:endParaRPr lang="en-US" sz="3000" dirty="0">
              <a:solidFill>
                <a:srgbClr val="0D0F68"/>
              </a:solidFill>
              <a:latin typeface="Garet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84A598E4-16A3-41A0-8B37-23B13A808CE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852" t="9919" r="4341"/>
          <a:stretch/>
        </p:blipFill>
        <p:spPr>
          <a:xfrm>
            <a:off x="9724637" y="2502353"/>
            <a:ext cx="2966824" cy="288562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1FD51D9-0F12-47FF-832C-6AEB749D58D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1" t="22083"/>
          <a:stretch/>
        </p:blipFill>
        <p:spPr>
          <a:xfrm>
            <a:off x="13691180" y="2487903"/>
            <a:ext cx="2782988" cy="283290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75A1268-9436-4CA2-9151-560E2A4DBEC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17" t="17795" b="-1"/>
          <a:stretch/>
        </p:blipFill>
        <p:spPr>
          <a:xfrm>
            <a:off x="9617397" y="6102307"/>
            <a:ext cx="3058938" cy="288562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9CB4CEC-39B1-4B58-B41E-8B508C16B9D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975" t="5447" r="8766"/>
          <a:stretch/>
        </p:blipFill>
        <p:spPr>
          <a:xfrm>
            <a:off x="13705035" y="6102307"/>
            <a:ext cx="3111554" cy="3020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3775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 2">
            <a:extLst>
              <a:ext uri="{FF2B5EF4-FFF2-40B4-BE49-F238E27FC236}">
                <a16:creationId xmlns:a16="http://schemas.microsoft.com/office/drawing/2014/main" id="{8940D3FE-4D7C-4E2B-851D-6C8B95D89EAA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)</a:t>
            </a:r>
          </a:p>
        </p:txBody>
      </p:sp>
      <p:grpSp>
        <p:nvGrpSpPr>
          <p:cNvPr id="21" name="Group 3">
            <a:extLst>
              <a:ext uri="{FF2B5EF4-FFF2-40B4-BE49-F238E27FC236}">
                <a16:creationId xmlns:a16="http://schemas.microsoft.com/office/drawing/2014/main" id="{8515C724-9B4D-404C-8023-22D858C6A65F}"/>
              </a:ext>
            </a:extLst>
          </p:cNvPr>
          <p:cNvGrpSpPr/>
          <p:nvPr/>
        </p:nvGrpSpPr>
        <p:grpSpPr>
          <a:xfrm>
            <a:off x="457200" y="2029662"/>
            <a:ext cx="6256533" cy="7543800"/>
            <a:chOff x="0" y="0"/>
            <a:chExt cx="4274726" cy="2167467"/>
          </a:xfrm>
        </p:grpSpPr>
        <p:sp>
          <p:nvSpPr>
            <p:cNvPr id="26" name="Freeform 4">
              <a:extLst>
                <a:ext uri="{FF2B5EF4-FFF2-40B4-BE49-F238E27FC236}">
                  <a16:creationId xmlns:a16="http://schemas.microsoft.com/office/drawing/2014/main" id="{FF64905D-3838-4233-81D7-6EC99BA19760}"/>
                </a:ext>
              </a:extLst>
            </p:cNvPr>
            <p:cNvSpPr/>
            <p:nvPr/>
          </p:nvSpPr>
          <p:spPr>
            <a:xfrm>
              <a:off x="0" y="0"/>
              <a:ext cx="4274726" cy="2167467"/>
            </a:xfrm>
            <a:custGeom>
              <a:avLst/>
              <a:gdLst/>
              <a:ahLst/>
              <a:cxnLst/>
              <a:rect l="l" t="t" r="r" b="b"/>
              <a:pathLst>
                <a:path w="4274726" h="2167467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2143140"/>
                  </a:lnTo>
                  <a:cubicBezTo>
                    <a:pt x="4274726" y="2156575"/>
                    <a:pt x="4263834" y="2167467"/>
                    <a:pt x="4250399" y="2167467"/>
                  </a:cubicBezTo>
                  <a:lnTo>
                    <a:pt x="24327" y="2167467"/>
                  </a:lnTo>
                  <a:cubicBezTo>
                    <a:pt x="10891" y="2167467"/>
                    <a:pt x="0" y="2156575"/>
                    <a:pt x="0" y="2143140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FBFBFB">
                <a:alpha val="89804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TextBox 5">
              <a:extLst>
                <a:ext uri="{FF2B5EF4-FFF2-40B4-BE49-F238E27FC236}">
                  <a16:creationId xmlns:a16="http://schemas.microsoft.com/office/drawing/2014/main" id="{03DF80EE-4277-4694-806E-E952F3DEBD2F}"/>
                </a:ext>
              </a:extLst>
            </p:cNvPr>
            <p:cNvSpPr txBox="1"/>
            <p:nvPr/>
          </p:nvSpPr>
          <p:spPr>
            <a:xfrm>
              <a:off x="0" y="-38100"/>
              <a:ext cx="4274726" cy="2205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62066" y="409291"/>
            <a:ext cx="8819868" cy="1372538"/>
            <a:chOff x="-93764" y="-38100"/>
            <a:chExt cx="1980488" cy="361492"/>
          </a:xfrm>
        </p:grpSpPr>
        <p:sp>
          <p:nvSpPr>
            <p:cNvPr id="7" name="Freeform 7"/>
            <p:cNvSpPr/>
            <p:nvPr/>
          </p:nvSpPr>
          <p:spPr>
            <a:xfrm>
              <a:off x="-93764" y="2648"/>
              <a:ext cx="1886724" cy="320744"/>
            </a:xfrm>
            <a:custGeom>
              <a:avLst/>
              <a:gdLst/>
              <a:ahLst/>
              <a:cxnLst/>
              <a:rect l="l" t="t" r="r" b="b"/>
              <a:pathLst>
                <a:path w="1886724" h="320744">
                  <a:moveTo>
                    <a:pt x="55117" y="0"/>
                  </a:moveTo>
                  <a:lnTo>
                    <a:pt x="1831607" y="0"/>
                  </a:lnTo>
                  <a:cubicBezTo>
                    <a:pt x="1862047" y="0"/>
                    <a:pt x="1886724" y="24677"/>
                    <a:pt x="1886724" y="55117"/>
                  </a:cubicBezTo>
                  <a:lnTo>
                    <a:pt x="1886724" y="265627"/>
                  </a:lnTo>
                  <a:cubicBezTo>
                    <a:pt x="1886724" y="280245"/>
                    <a:pt x="1880917" y="294264"/>
                    <a:pt x="1870581" y="304600"/>
                  </a:cubicBezTo>
                  <a:cubicBezTo>
                    <a:pt x="1860244" y="314937"/>
                    <a:pt x="1846225" y="320744"/>
                    <a:pt x="1831607" y="320744"/>
                  </a:cubicBezTo>
                  <a:lnTo>
                    <a:pt x="55117" y="320744"/>
                  </a:lnTo>
                  <a:cubicBezTo>
                    <a:pt x="40499" y="320744"/>
                    <a:pt x="26480" y="314937"/>
                    <a:pt x="16143" y="304600"/>
                  </a:cubicBezTo>
                  <a:cubicBezTo>
                    <a:pt x="5807" y="294264"/>
                    <a:pt x="0" y="280245"/>
                    <a:pt x="0" y="265627"/>
                  </a:cubicBezTo>
                  <a:lnTo>
                    <a:pt x="0" y="55117"/>
                  </a:lnTo>
                  <a:cubicBezTo>
                    <a:pt x="0" y="40499"/>
                    <a:pt x="5807" y="26480"/>
                    <a:pt x="16143" y="16143"/>
                  </a:cubicBezTo>
                  <a:cubicBezTo>
                    <a:pt x="26480" y="5807"/>
                    <a:pt x="40499" y="0"/>
                    <a:pt x="55117" y="0"/>
                  </a:cubicBezTo>
                  <a:close/>
                </a:path>
              </a:pathLst>
            </a:custGeom>
            <a:solidFill>
              <a:srgbClr val="0D0F6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886724" cy="3588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340341" y="713538"/>
            <a:ext cx="6045749" cy="7539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800" dirty="0">
                <a:solidFill>
                  <a:srgbClr val="FFFFFF"/>
                </a:solidFill>
                <a:latin typeface="Yeseva One Bold"/>
                <a:ea typeface="Yeseva One Bold"/>
              </a:rPr>
              <a:t>﻿METHODOLOGY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7A45D39-FECC-480E-9BF6-4B599DAE4D2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60" t="3685" r="12079" b="8495"/>
          <a:stretch/>
        </p:blipFill>
        <p:spPr>
          <a:xfrm>
            <a:off x="9144000" y="801726"/>
            <a:ext cx="8088086" cy="892669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886378E-12FE-4358-9043-3D616CC8D061}"/>
              </a:ext>
            </a:extLst>
          </p:cNvPr>
          <p:cNvSpPr txBox="1"/>
          <p:nvPr/>
        </p:nvSpPr>
        <p:spPr>
          <a:xfrm>
            <a:off x="987134" y="3760044"/>
            <a:ext cx="5196664" cy="36902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rgbClr val="002060"/>
                </a:solidFill>
                <a:latin typeface="+mj-lt"/>
              </a:rPr>
              <a:t>Signal Filtering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rgbClr val="002060"/>
                </a:solidFill>
                <a:latin typeface="+mj-lt"/>
              </a:rPr>
              <a:t>Signal Pre-processing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rgbClr val="002060"/>
                </a:solidFill>
                <a:latin typeface="+mj-lt"/>
              </a:rPr>
              <a:t>Feature Extraction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rgbClr val="002060"/>
                </a:solidFill>
                <a:latin typeface="+mj-lt"/>
              </a:rPr>
              <a:t>Classification</a:t>
            </a:r>
          </a:p>
        </p:txBody>
      </p:sp>
    </p:spTree>
    <p:extLst>
      <p:ext uri="{BB962C8B-B14F-4D97-AF65-F5344CB8AC3E}">
        <p14:creationId xmlns:p14="http://schemas.microsoft.com/office/powerpoint/2010/main" val="18309248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 2">
            <a:extLst>
              <a:ext uri="{FF2B5EF4-FFF2-40B4-BE49-F238E27FC236}">
                <a16:creationId xmlns:a16="http://schemas.microsoft.com/office/drawing/2014/main" id="{8940D3FE-4D7C-4E2B-851D-6C8B95D89EAA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grpSp>
        <p:nvGrpSpPr>
          <p:cNvPr id="21" name="Group 3">
            <a:extLst>
              <a:ext uri="{FF2B5EF4-FFF2-40B4-BE49-F238E27FC236}">
                <a16:creationId xmlns:a16="http://schemas.microsoft.com/office/drawing/2014/main" id="{8515C724-9B4D-404C-8023-22D858C6A65F}"/>
              </a:ext>
            </a:extLst>
          </p:cNvPr>
          <p:cNvGrpSpPr/>
          <p:nvPr/>
        </p:nvGrpSpPr>
        <p:grpSpPr>
          <a:xfrm>
            <a:off x="3124200" y="2000192"/>
            <a:ext cx="10668000" cy="7543800"/>
            <a:chOff x="0" y="0"/>
            <a:chExt cx="4274726" cy="2167467"/>
          </a:xfrm>
        </p:grpSpPr>
        <p:sp>
          <p:nvSpPr>
            <p:cNvPr id="26" name="Freeform 4">
              <a:extLst>
                <a:ext uri="{FF2B5EF4-FFF2-40B4-BE49-F238E27FC236}">
                  <a16:creationId xmlns:a16="http://schemas.microsoft.com/office/drawing/2014/main" id="{FF64905D-3838-4233-81D7-6EC99BA19760}"/>
                </a:ext>
              </a:extLst>
            </p:cNvPr>
            <p:cNvSpPr/>
            <p:nvPr/>
          </p:nvSpPr>
          <p:spPr>
            <a:xfrm>
              <a:off x="0" y="0"/>
              <a:ext cx="4274726" cy="2167467"/>
            </a:xfrm>
            <a:custGeom>
              <a:avLst/>
              <a:gdLst/>
              <a:ahLst/>
              <a:cxnLst/>
              <a:rect l="l" t="t" r="r" b="b"/>
              <a:pathLst>
                <a:path w="4274726" h="2167467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2143140"/>
                  </a:lnTo>
                  <a:cubicBezTo>
                    <a:pt x="4274726" y="2156575"/>
                    <a:pt x="4263834" y="2167467"/>
                    <a:pt x="4250399" y="2167467"/>
                  </a:cubicBezTo>
                  <a:lnTo>
                    <a:pt x="24327" y="2167467"/>
                  </a:lnTo>
                  <a:cubicBezTo>
                    <a:pt x="10891" y="2167467"/>
                    <a:pt x="0" y="2156575"/>
                    <a:pt x="0" y="2143140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FBFBFB">
                <a:alpha val="89804"/>
              </a:srgbClr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7" name="TextBox 5">
              <a:extLst>
                <a:ext uri="{FF2B5EF4-FFF2-40B4-BE49-F238E27FC236}">
                  <a16:creationId xmlns:a16="http://schemas.microsoft.com/office/drawing/2014/main" id="{03DF80EE-4277-4694-806E-E952F3DEBD2F}"/>
                </a:ext>
              </a:extLst>
            </p:cNvPr>
            <p:cNvSpPr txBox="1"/>
            <p:nvPr/>
          </p:nvSpPr>
          <p:spPr>
            <a:xfrm>
              <a:off x="0" y="-38100"/>
              <a:ext cx="4274726" cy="2205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4734066" y="324894"/>
            <a:ext cx="8819868" cy="1372538"/>
            <a:chOff x="-93764" y="-38100"/>
            <a:chExt cx="1980488" cy="361492"/>
          </a:xfrm>
        </p:grpSpPr>
        <p:sp>
          <p:nvSpPr>
            <p:cNvPr id="7" name="Freeform 7"/>
            <p:cNvSpPr/>
            <p:nvPr/>
          </p:nvSpPr>
          <p:spPr>
            <a:xfrm>
              <a:off x="-93764" y="2648"/>
              <a:ext cx="1886724" cy="320744"/>
            </a:xfrm>
            <a:custGeom>
              <a:avLst/>
              <a:gdLst/>
              <a:ahLst/>
              <a:cxnLst/>
              <a:rect l="l" t="t" r="r" b="b"/>
              <a:pathLst>
                <a:path w="1886724" h="320744">
                  <a:moveTo>
                    <a:pt x="55117" y="0"/>
                  </a:moveTo>
                  <a:lnTo>
                    <a:pt x="1831607" y="0"/>
                  </a:lnTo>
                  <a:cubicBezTo>
                    <a:pt x="1862047" y="0"/>
                    <a:pt x="1886724" y="24677"/>
                    <a:pt x="1886724" y="55117"/>
                  </a:cubicBezTo>
                  <a:lnTo>
                    <a:pt x="1886724" y="265627"/>
                  </a:lnTo>
                  <a:cubicBezTo>
                    <a:pt x="1886724" y="280245"/>
                    <a:pt x="1880917" y="294264"/>
                    <a:pt x="1870581" y="304600"/>
                  </a:cubicBezTo>
                  <a:cubicBezTo>
                    <a:pt x="1860244" y="314937"/>
                    <a:pt x="1846225" y="320744"/>
                    <a:pt x="1831607" y="320744"/>
                  </a:cubicBezTo>
                  <a:lnTo>
                    <a:pt x="55117" y="320744"/>
                  </a:lnTo>
                  <a:cubicBezTo>
                    <a:pt x="40499" y="320744"/>
                    <a:pt x="26480" y="314937"/>
                    <a:pt x="16143" y="304600"/>
                  </a:cubicBezTo>
                  <a:cubicBezTo>
                    <a:pt x="5807" y="294264"/>
                    <a:pt x="0" y="280245"/>
                    <a:pt x="0" y="265627"/>
                  </a:cubicBezTo>
                  <a:lnTo>
                    <a:pt x="0" y="55117"/>
                  </a:lnTo>
                  <a:cubicBezTo>
                    <a:pt x="0" y="40499"/>
                    <a:pt x="5807" y="26480"/>
                    <a:pt x="16143" y="16143"/>
                  </a:cubicBezTo>
                  <a:cubicBezTo>
                    <a:pt x="26480" y="5807"/>
                    <a:pt x="40499" y="0"/>
                    <a:pt x="55117" y="0"/>
                  </a:cubicBezTo>
                  <a:close/>
                </a:path>
              </a:pathLst>
            </a:custGeom>
            <a:solidFill>
              <a:srgbClr val="0D0F6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886724" cy="3588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5043055" y="629141"/>
            <a:ext cx="7575024" cy="7539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800" dirty="0">
                <a:solidFill>
                  <a:srgbClr val="FFFFFF"/>
                </a:solidFill>
                <a:latin typeface="Yeseva One Bold"/>
                <a:ea typeface="Yeseva One Bold"/>
              </a:rPr>
              <a:t>﻿DATA PRE-PROCESSING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886378E-12FE-4358-9043-3D616CC8D061}"/>
              </a:ext>
            </a:extLst>
          </p:cNvPr>
          <p:cNvSpPr txBox="1"/>
          <p:nvPr/>
        </p:nvSpPr>
        <p:spPr>
          <a:xfrm>
            <a:off x="4949534" y="3586859"/>
            <a:ext cx="7318666" cy="36902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rgbClr val="002060"/>
                </a:solidFill>
                <a:latin typeface="+mj-lt"/>
              </a:rPr>
              <a:t>Data Filtering:</a:t>
            </a:r>
          </a:p>
          <a:p>
            <a:pPr marL="1485900" lvl="2" indent="-5715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4000" dirty="0">
                <a:solidFill>
                  <a:srgbClr val="002060"/>
                </a:solidFill>
                <a:latin typeface="+mj-lt"/>
              </a:rPr>
              <a:t>Butterworth Bandpass Filter 4</a:t>
            </a:r>
            <a:r>
              <a:rPr lang="en-US" sz="4000" baseline="30000" dirty="0">
                <a:solidFill>
                  <a:srgbClr val="002060"/>
                </a:solidFill>
                <a:latin typeface="+mj-lt"/>
              </a:rPr>
              <a:t>th</a:t>
            </a:r>
            <a:r>
              <a:rPr lang="en-US" sz="4000" dirty="0">
                <a:solidFill>
                  <a:srgbClr val="002060"/>
                </a:solidFill>
                <a:latin typeface="+mj-lt"/>
              </a:rPr>
              <a:t> order (</a:t>
            </a:r>
            <a:r>
              <a:rPr lang="en-US" sz="4000" b="0" i="0" dirty="0">
                <a:solidFill>
                  <a:srgbClr val="002060"/>
                </a:solidFill>
                <a:effectLst/>
                <a:latin typeface="+mj-lt"/>
              </a:rPr>
              <a:t>10–500 Hz)</a:t>
            </a:r>
            <a:endParaRPr lang="en-US" sz="4000" dirty="0">
              <a:solidFill>
                <a:srgbClr val="002060"/>
              </a:solidFill>
              <a:latin typeface="+mj-lt"/>
            </a:endParaRPr>
          </a:p>
          <a:p>
            <a:pPr marL="1485900" lvl="2" indent="-5715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4000" dirty="0">
                <a:solidFill>
                  <a:srgbClr val="002060"/>
                </a:solidFill>
                <a:latin typeface="+mj-lt"/>
              </a:rPr>
              <a:t>Notch Filter (60 Hz)</a:t>
            </a:r>
          </a:p>
        </p:txBody>
      </p:sp>
    </p:spTree>
    <p:extLst>
      <p:ext uri="{BB962C8B-B14F-4D97-AF65-F5344CB8AC3E}">
        <p14:creationId xmlns:p14="http://schemas.microsoft.com/office/powerpoint/2010/main" val="7383891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 2">
            <a:extLst>
              <a:ext uri="{FF2B5EF4-FFF2-40B4-BE49-F238E27FC236}">
                <a16:creationId xmlns:a16="http://schemas.microsoft.com/office/drawing/2014/main" id="{8940D3FE-4D7C-4E2B-851D-6C8B95D89EAA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)</a:t>
            </a:r>
          </a:p>
        </p:txBody>
      </p:sp>
      <p:grpSp>
        <p:nvGrpSpPr>
          <p:cNvPr id="21" name="Group 3">
            <a:extLst>
              <a:ext uri="{FF2B5EF4-FFF2-40B4-BE49-F238E27FC236}">
                <a16:creationId xmlns:a16="http://schemas.microsoft.com/office/drawing/2014/main" id="{8515C724-9B4D-404C-8023-22D858C6A65F}"/>
              </a:ext>
            </a:extLst>
          </p:cNvPr>
          <p:cNvGrpSpPr/>
          <p:nvPr/>
        </p:nvGrpSpPr>
        <p:grpSpPr>
          <a:xfrm>
            <a:off x="162066" y="2029661"/>
            <a:ext cx="17592534" cy="7848047"/>
            <a:chOff x="0" y="0"/>
            <a:chExt cx="4274726" cy="2167467"/>
          </a:xfrm>
        </p:grpSpPr>
        <p:sp>
          <p:nvSpPr>
            <p:cNvPr id="26" name="Freeform 4">
              <a:extLst>
                <a:ext uri="{FF2B5EF4-FFF2-40B4-BE49-F238E27FC236}">
                  <a16:creationId xmlns:a16="http://schemas.microsoft.com/office/drawing/2014/main" id="{FF64905D-3838-4233-81D7-6EC99BA19760}"/>
                </a:ext>
              </a:extLst>
            </p:cNvPr>
            <p:cNvSpPr/>
            <p:nvPr/>
          </p:nvSpPr>
          <p:spPr>
            <a:xfrm>
              <a:off x="0" y="0"/>
              <a:ext cx="4274726" cy="2167467"/>
            </a:xfrm>
            <a:custGeom>
              <a:avLst/>
              <a:gdLst/>
              <a:ahLst/>
              <a:cxnLst/>
              <a:rect l="l" t="t" r="r" b="b"/>
              <a:pathLst>
                <a:path w="4274726" h="2167467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2143140"/>
                  </a:lnTo>
                  <a:cubicBezTo>
                    <a:pt x="4274726" y="2156575"/>
                    <a:pt x="4263834" y="2167467"/>
                    <a:pt x="4250399" y="2167467"/>
                  </a:cubicBezTo>
                  <a:lnTo>
                    <a:pt x="24327" y="2167467"/>
                  </a:lnTo>
                  <a:cubicBezTo>
                    <a:pt x="10891" y="2167467"/>
                    <a:pt x="0" y="2156575"/>
                    <a:pt x="0" y="2143140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FBFBFB">
                <a:alpha val="89804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TextBox 5">
              <a:extLst>
                <a:ext uri="{FF2B5EF4-FFF2-40B4-BE49-F238E27FC236}">
                  <a16:creationId xmlns:a16="http://schemas.microsoft.com/office/drawing/2014/main" id="{03DF80EE-4277-4694-806E-E952F3DEBD2F}"/>
                </a:ext>
              </a:extLst>
            </p:cNvPr>
            <p:cNvSpPr txBox="1"/>
            <p:nvPr/>
          </p:nvSpPr>
          <p:spPr>
            <a:xfrm>
              <a:off x="0" y="-38100"/>
              <a:ext cx="4274726" cy="2205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62066" y="409291"/>
            <a:ext cx="9286734" cy="1372538"/>
            <a:chOff x="-93764" y="-38100"/>
            <a:chExt cx="1980488" cy="361492"/>
          </a:xfrm>
        </p:grpSpPr>
        <p:sp>
          <p:nvSpPr>
            <p:cNvPr id="7" name="Freeform 7"/>
            <p:cNvSpPr/>
            <p:nvPr/>
          </p:nvSpPr>
          <p:spPr>
            <a:xfrm>
              <a:off x="-93764" y="2648"/>
              <a:ext cx="1886724" cy="320744"/>
            </a:xfrm>
            <a:custGeom>
              <a:avLst/>
              <a:gdLst/>
              <a:ahLst/>
              <a:cxnLst/>
              <a:rect l="l" t="t" r="r" b="b"/>
              <a:pathLst>
                <a:path w="1886724" h="320744">
                  <a:moveTo>
                    <a:pt x="55117" y="0"/>
                  </a:moveTo>
                  <a:lnTo>
                    <a:pt x="1831607" y="0"/>
                  </a:lnTo>
                  <a:cubicBezTo>
                    <a:pt x="1862047" y="0"/>
                    <a:pt x="1886724" y="24677"/>
                    <a:pt x="1886724" y="55117"/>
                  </a:cubicBezTo>
                  <a:lnTo>
                    <a:pt x="1886724" y="265627"/>
                  </a:lnTo>
                  <a:cubicBezTo>
                    <a:pt x="1886724" y="280245"/>
                    <a:pt x="1880917" y="294264"/>
                    <a:pt x="1870581" y="304600"/>
                  </a:cubicBezTo>
                  <a:cubicBezTo>
                    <a:pt x="1860244" y="314937"/>
                    <a:pt x="1846225" y="320744"/>
                    <a:pt x="1831607" y="320744"/>
                  </a:cubicBezTo>
                  <a:lnTo>
                    <a:pt x="55117" y="320744"/>
                  </a:lnTo>
                  <a:cubicBezTo>
                    <a:pt x="40499" y="320744"/>
                    <a:pt x="26480" y="314937"/>
                    <a:pt x="16143" y="304600"/>
                  </a:cubicBezTo>
                  <a:cubicBezTo>
                    <a:pt x="5807" y="294264"/>
                    <a:pt x="0" y="280245"/>
                    <a:pt x="0" y="265627"/>
                  </a:cubicBezTo>
                  <a:lnTo>
                    <a:pt x="0" y="55117"/>
                  </a:lnTo>
                  <a:cubicBezTo>
                    <a:pt x="0" y="40499"/>
                    <a:pt x="5807" y="26480"/>
                    <a:pt x="16143" y="16143"/>
                  </a:cubicBezTo>
                  <a:cubicBezTo>
                    <a:pt x="26480" y="5807"/>
                    <a:pt x="40499" y="0"/>
                    <a:pt x="55117" y="0"/>
                  </a:cubicBezTo>
                  <a:close/>
                </a:path>
              </a:pathLst>
            </a:custGeom>
            <a:solidFill>
              <a:srgbClr val="0D0F6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886724" cy="3588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797392" y="727121"/>
            <a:ext cx="7223892" cy="7539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800" dirty="0">
                <a:solidFill>
                  <a:srgbClr val="FFFFFF"/>
                </a:solidFill>
                <a:latin typeface="Yeseva One Bold"/>
                <a:ea typeface="Yeseva One Bold"/>
              </a:rPr>
              <a:t>﻿FEATURE EXTRACTION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886378E-12FE-4358-9043-3D616CC8D061}"/>
              </a:ext>
            </a:extLst>
          </p:cNvPr>
          <p:cNvSpPr txBox="1"/>
          <p:nvPr/>
        </p:nvSpPr>
        <p:spPr>
          <a:xfrm>
            <a:off x="797392" y="3613083"/>
            <a:ext cx="11547008" cy="14933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b="1" dirty="0">
                <a:solidFill>
                  <a:srgbClr val="002060"/>
                </a:solidFill>
                <a:latin typeface="+mj-lt"/>
              </a:rPr>
              <a:t>Input Layer, Convolution Layer, Max-pooling Layer, Flatten Layer </a:t>
            </a:r>
          </a:p>
          <a:p>
            <a:pPr>
              <a:lnSpc>
                <a:spcPct val="150000"/>
              </a:lnSpc>
            </a:pPr>
            <a:endParaRPr lang="en-US" sz="3200" b="1" dirty="0">
              <a:solidFill>
                <a:srgbClr val="002060"/>
              </a:solidFill>
              <a:latin typeface="+mj-lt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315697C-584F-4774-AEA9-9DDEB8EC32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35348"/>
            <a:ext cx="18288000" cy="4134920"/>
          </a:xfrm>
          <a:prstGeom prst="rect">
            <a:avLst/>
          </a:prstGeom>
        </p:spPr>
      </p:pic>
      <p:sp>
        <p:nvSpPr>
          <p:cNvPr id="19" name="TextBox 9">
            <a:extLst>
              <a:ext uri="{FF2B5EF4-FFF2-40B4-BE49-F238E27FC236}">
                <a16:creationId xmlns:a16="http://schemas.microsoft.com/office/drawing/2014/main" id="{A6134CA7-B076-48F3-A0A9-7F651D94B374}"/>
              </a:ext>
            </a:extLst>
          </p:cNvPr>
          <p:cNvSpPr txBox="1"/>
          <p:nvPr/>
        </p:nvSpPr>
        <p:spPr>
          <a:xfrm>
            <a:off x="0" y="2332249"/>
            <a:ext cx="7223892" cy="7539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800" dirty="0">
                <a:solidFill>
                  <a:srgbClr val="FFFFFF"/>
                </a:solidFill>
                <a:latin typeface="Yeseva One Bold"/>
                <a:ea typeface="Yeseva One Bold"/>
              </a:rPr>
              <a:t>﻿</a:t>
            </a:r>
            <a:r>
              <a:rPr lang="en-US" sz="4800" dirty="0">
                <a:solidFill>
                  <a:srgbClr val="002060"/>
                </a:solidFill>
                <a:latin typeface="Yeseva One Bold"/>
                <a:ea typeface="Yeseva One Bold"/>
              </a:rPr>
              <a:t>CNN Architecture</a:t>
            </a:r>
          </a:p>
        </p:txBody>
      </p:sp>
    </p:spTree>
    <p:extLst>
      <p:ext uri="{BB962C8B-B14F-4D97-AF65-F5344CB8AC3E}">
        <p14:creationId xmlns:p14="http://schemas.microsoft.com/office/powerpoint/2010/main" val="36026821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 2">
            <a:extLst>
              <a:ext uri="{FF2B5EF4-FFF2-40B4-BE49-F238E27FC236}">
                <a16:creationId xmlns:a16="http://schemas.microsoft.com/office/drawing/2014/main" id="{8940D3FE-4D7C-4E2B-851D-6C8B95D89EAA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)</a:t>
            </a:r>
          </a:p>
        </p:txBody>
      </p:sp>
      <p:grpSp>
        <p:nvGrpSpPr>
          <p:cNvPr id="21" name="Group 3">
            <a:extLst>
              <a:ext uri="{FF2B5EF4-FFF2-40B4-BE49-F238E27FC236}">
                <a16:creationId xmlns:a16="http://schemas.microsoft.com/office/drawing/2014/main" id="{8515C724-9B4D-404C-8023-22D858C6A65F}"/>
              </a:ext>
            </a:extLst>
          </p:cNvPr>
          <p:cNvGrpSpPr/>
          <p:nvPr/>
        </p:nvGrpSpPr>
        <p:grpSpPr>
          <a:xfrm>
            <a:off x="5562600" y="2019300"/>
            <a:ext cx="7630886" cy="7543800"/>
            <a:chOff x="0" y="0"/>
            <a:chExt cx="4274726" cy="2167467"/>
          </a:xfrm>
        </p:grpSpPr>
        <p:sp>
          <p:nvSpPr>
            <p:cNvPr id="26" name="Freeform 4">
              <a:extLst>
                <a:ext uri="{FF2B5EF4-FFF2-40B4-BE49-F238E27FC236}">
                  <a16:creationId xmlns:a16="http://schemas.microsoft.com/office/drawing/2014/main" id="{FF64905D-3838-4233-81D7-6EC99BA19760}"/>
                </a:ext>
              </a:extLst>
            </p:cNvPr>
            <p:cNvSpPr/>
            <p:nvPr/>
          </p:nvSpPr>
          <p:spPr>
            <a:xfrm>
              <a:off x="0" y="0"/>
              <a:ext cx="4274726" cy="2167467"/>
            </a:xfrm>
            <a:custGeom>
              <a:avLst/>
              <a:gdLst/>
              <a:ahLst/>
              <a:cxnLst/>
              <a:rect l="l" t="t" r="r" b="b"/>
              <a:pathLst>
                <a:path w="4274726" h="2167467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2143140"/>
                  </a:lnTo>
                  <a:cubicBezTo>
                    <a:pt x="4274726" y="2156575"/>
                    <a:pt x="4263834" y="2167467"/>
                    <a:pt x="4250399" y="2167467"/>
                  </a:cubicBezTo>
                  <a:lnTo>
                    <a:pt x="24327" y="2167467"/>
                  </a:lnTo>
                  <a:cubicBezTo>
                    <a:pt x="10891" y="2167467"/>
                    <a:pt x="0" y="2156575"/>
                    <a:pt x="0" y="2143140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FBFBFB">
                <a:alpha val="89804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TextBox 5">
              <a:extLst>
                <a:ext uri="{FF2B5EF4-FFF2-40B4-BE49-F238E27FC236}">
                  <a16:creationId xmlns:a16="http://schemas.microsoft.com/office/drawing/2014/main" id="{03DF80EE-4277-4694-806E-E952F3DEBD2F}"/>
                </a:ext>
              </a:extLst>
            </p:cNvPr>
            <p:cNvSpPr txBox="1"/>
            <p:nvPr/>
          </p:nvSpPr>
          <p:spPr>
            <a:xfrm>
              <a:off x="0" y="-38100"/>
              <a:ext cx="4274726" cy="2205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5267466" y="398929"/>
            <a:ext cx="8819868" cy="1372538"/>
            <a:chOff x="-93764" y="-38100"/>
            <a:chExt cx="1980488" cy="361492"/>
          </a:xfrm>
        </p:grpSpPr>
        <p:sp>
          <p:nvSpPr>
            <p:cNvPr id="7" name="Freeform 7"/>
            <p:cNvSpPr/>
            <p:nvPr/>
          </p:nvSpPr>
          <p:spPr>
            <a:xfrm>
              <a:off x="-93764" y="2648"/>
              <a:ext cx="1886724" cy="320744"/>
            </a:xfrm>
            <a:custGeom>
              <a:avLst/>
              <a:gdLst/>
              <a:ahLst/>
              <a:cxnLst/>
              <a:rect l="l" t="t" r="r" b="b"/>
              <a:pathLst>
                <a:path w="1886724" h="320744">
                  <a:moveTo>
                    <a:pt x="55117" y="0"/>
                  </a:moveTo>
                  <a:lnTo>
                    <a:pt x="1831607" y="0"/>
                  </a:lnTo>
                  <a:cubicBezTo>
                    <a:pt x="1862047" y="0"/>
                    <a:pt x="1886724" y="24677"/>
                    <a:pt x="1886724" y="55117"/>
                  </a:cubicBezTo>
                  <a:lnTo>
                    <a:pt x="1886724" y="265627"/>
                  </a:lnTo>
                  <a:cubicBezTo>
                    <a:pt x="1886724" y="280245"/>
                    <a:pt x="1880917" y="294264"/>
                    <a:pt x="1870581" y="304600"/>
                  </a:cubicBezTo>
                  <a:cubicBezTo>
                    <a:pt x="1860244" y="314937"/>
                    <a:pt x="1846225" y="320744"/>
                    <a:pt x="1831607" y="320744"/>
                  </a:cubicBezTo>
                  <a:lnTo>
                    <a:pt x="55117" y="320744"/>
                  </a:lnTo>
                  <a:cubicBezTo>
                    <a:pt x="40499" y="320744"/>
                    <a:pt x="26480" y="314937"/>
                    <a:pt x="16143" y="304600"/>
                  </a:cubicBezTo>
                  <a:cubicBezTo>
                    <a:pt x="5807" y="294264"/>
                    <a:pt x="0" y="280245"/>
                    <a:pt x="0" y="265627"/>
                  </a:cubicBezTo>
                  <a:lnTo>
                    <a:pt x="0" y="55117"/>
                  </a:lnTo>
                  <a:cubicBezTo>
                    <a:pt x="0" y="40499"/>
                    <a:pt x="5807" y="26480"/>
                    <a:pt x="16143" y="16143"/>
                  </a:cubicBezTo>
                  <a:cubicBezTo>
                    <a:pt x="26480" y="5807"/>
                    <a:pt x="40499" y="0"/>
                    <a:pt x="55117" y="0"/>
                  </a:cubicBezTo>
                  <a:close/>
                </a:path>
              </a:pathLst>
            </a:custGeom>
            <a:solidFill>
              <a:srgbClr val="0D0F6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886724" cy="3588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6094743" y="703176"/>
            <a:ext cx="6747745" cy="7539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800" dirty="0">
                <a:solidFill>
                  <a:srgbClr val="FFFFFF"/>
                </a:solidFill>
                <a:latin typeface="Yeseva One Bold"/>
                <a:ea typeface="Yeseva One Bold"/>
              </a:rPr>
              <a:t>﻿CLASSIFICATION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886378E-12FE-4358-9043-3D616CC8D061}"/>
              </a:ext>
            </a:extLst>
          </p:cNvPr>
          <p:cNvSpPr txBox="1"/>
          <p:nvPr/>
        </p:nvSpPr>
        <p:spPr>
          <a:xfrm>
            <a:off x="5881747" y="3409589"/>
            <a:ext cx="6960741" cy="36902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rgbClr val="002060"/>
                </a:solidFill>
                <a:latin typeface="+mj-lt"/>
              </a:rPr>
              <a:t>Linear Discriminant Analysis Classifier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rgbClr val="002060"/>
                </a:solidFill>
                <a:latin typeface="+mj-lt"/>
              </a:rPr>
              <a:t>Random Forest Classifier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rgbClr val="002060"/>
                </a:solidFill>
                <a:latin typeface="+mj-lt"/>
              </a:rPr>
              <a:t>Fine Decision Tree</a:t>
            </a:r>
          </a:p>
        </p:txBody>
      </p:sp>
    </p:spTree>
    <p:extLst>
      <p:ext uri="{BB962C8B-B14F-4D97-AF65-F5344CB8AC3E}">
        <p14:creationId xmlns:p14="http://schemas.microsoft.com/office/powerpoint/2010/main" val="26459300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 2">
            <a:extLst>
              <a:ext uri="{FF2B5EF4-FFF2-40B4-BE49-F238E27FC236}">
                <a16:creationId xmlns:a16="http://schemas.microsoft.com/office/drawing/2014/main" id="{8940D3FE-4D7C-4E2B-851D-6C8B95D89EAA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grpSp>
        <p:nvGrpSpPr>
          <p:cNvPr id="21" name="Group 3">
            <a:extLst>
              <a:ext uri="{FF2B5EF4-FFF2-40B4-BE49-F238E27FC236}">
                <a16:creationId xmlns:a16="http://schemas.microsoft.com/office/drawing/2014/main" id="{8515C724-9B4D-404C-8023-22D858C6A65F}"/>
              </a:ext>
            </a:extLst>
          </p:cNvPr>
          <p:cNvGrpSpPr/>
          <p:nvPr/>
        </p:nvGrpSpPr>
        <p:grpSpPr>
          <a:xfrm>
            <a:off x="-1295400" y="1635180"/>
            <a:ext cx="17792141" cy="8208638"/>
            <a:chOff x="0" y="-38100"/>
            <a:chExt cx="4274726" cy="2205567"/>
          </a:xfrm>
        </p:grpSpPr>
        <p:sp>
          <p:nvSpPr>
            <p:cNvPr id="26" name="Freeform 4">
              <a:extLst>
                <a:ext uri="{FF2B5EF4-FFF2-40B4-BE49-F238E27FC236}">
                  <a16:creationId xmlns:a16="http://schemas.microsoft.com/office/drawing/2014/main" id="{FF64905D-3838-4233-81D7-6EC99BA19760}"/>
                </a:ext>
              </a:extLst>
            </p:cNvPr>
            <p:cNvSpPr/>
            <p:nvPr/>
          </p:nvSpPr>
          <p:spPr>
            <a:xfrm>
              <a:off x="997638" y="304327"/>
              <a:ext cx="3277088" cy="1863140"/>
            </a:xfrm>
            <a:custGeom>
              <a:avLst/>
              <a:gdLst/>
              <a:ahLst/>
              <a:cxnLst/>
              <a:rect l="l" t="t" r="r" b="b"/>
              <a:pathLst>
                <a:path w="4274726" h="2167467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2143140"/>
                  </a:lnTo>
                  <a:cubicBezTo>
                    <a:pt x="4274726" y="2156575"/>
                    <a:pt x="4263834" y="2167467"/>
                    <a:pt x="4250399" y="2167467"/>
                  </a:cubicBezTo>
                  <a:lnTo>
                    <a:pt x="24327" y="2167467"/>
                  </a:lnTo>
                  <a:cubicBezTo>
                    <a:pt x="10891" y="2167467"/>
                    <a:pt x="0" y="2156575"/>
                    <a:pt x="0" y="2143140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FBFBFB">
                <a:alpha val="89804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TextBox 5">
              <a:extLst>
                <a:ext uri="{FF2B5EF4-FFF2-40B4-BE49-F238E27FC236}">
                  <a16:creationId xmlns:a16="http://schemas.microsoft.com/office/drawing/2014/main" id="{03DF80EE-4277-4694-806E-E952F3DEBD2F}"/>
                </a:ext>
              </a:extLst>
            </p:cNvPr>
            <p:cNvSpPr txBox="1"/>
            <p:nvPr/>
          </p:nvSpPr>
          <p:spPr>
            <a:xfrm>
              <a:off x="0" y="-38100"/>
              <a:ext cx="4274726" cy="2205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62066" y="409291"/>
            <a:ext cx="11801334" cy="1372538"/>
            <a:chOff x="-93764" y="-38100"/>
            <a:chExt cx="1980488" cy="361492"/>
          </a:xfrm>
        </p:grpSpPr>
        <p:sp>
          <p:nvSpPr>
            <p:cNvPr id="7" name="Freeform 7"/>
            <p:cNvSpPr/>
            <p:nvPr/>
          </p:nvSpPr>
          <p:spPr>
            <a:xfrm>
              <a:off x="-93764" y="2648"/>
              <a:ext cx="1886724" cy="320744"/>
            </a:xfrm>
            <a:custGeom>
              <a:avLst/>
              <a:gdLst/>
              <a:ahLst/>
              <a:cxnLst/>
              <a:rect l="l" t="t" r="r" b="b"/>
              <a:pathLst>
                <a:path w="1886724" h="320744">
                  <a:moveTo>
                    <a:pt x="55117" y="0"/>
                  </a:moveTo>
                  <a:lnTo>
                    <a:pt x="1831607" y="0"/>
                  </a:lnTo>
                  <a:cubicBezTo>
                    <a:pt x="1862047" y="0"/>
                    <a:pt x="1886724" y="24677"/>
                    <a:pt x="1886724" y="55117"/>
                  </a:cubicBezTo>
                  <a:lnTo>
                    <a:pt x="1886724" y="265627"/>
                  </a:lnTo>
                  <a:cubicBezTo>
                    <a:pt x="1886724" y="280245"/>
                    <a:pt x="1880917" y="294264"/>
                    <a:pt x="1870581" y="304600"/>
                  </a:cubicBezTo>
                  <a:cubicBezTo>
                    <a:pt x="1860244" y="314937"/>
                    <a:pt x="1846225" y="320744"/>
                    <a:pt x="1831607" y="320744"/>
                  </a:cubicBezTo>
                  <a:lnTo>
                    <a:pt x="55117" y="320744"/>
                  </a:lnTo>
                  <a:cubicBezTo>
                    <a:pt x="40499" y="320744"/>
                    <a:pt x="26480" y="314937"/>
                    <a:pt x="16143" y="304600"/>
                  </a:cubicBezTo>
                  <a:cubicBezTo>
                    <a:pt x="5807" y="294264"/>
                    <a:pt x="0" y="280245"/>
                    <a:pt x="0" y="265627"/>
                  </a:cubicBezTo>
                  <a:lnTo>
                    <a:pt x="0" y="55117"/>
                  </a:lnTo>
                  <a:cubicBezTo>
                    <a:pt x="0" y="40499"/>
                    <a:pt x="5807" y="26480"/>
                    <a:pt x="16143" y="16143"/>
                  </a:cubicBezTo>
                  <a:cubicBezTo>
                    <a:pt x="26480" y="5807"/>
                    <a:pt x="40499" y="0"/>
                    <a:pt x="55117" y="0"/>
                  </a:cubicBezTo>
                  <a:close/>
                </a:path>
              </a:pathLst>
            </a:custGeom>
            <a:solidFill>
              <a:srgbClr val="0D0F6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886724" cy="3588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650347" y="756487"/>
            <a:ext cx="10266049" cy="7539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800" dirty="0">
                <a:solidFill>
                  <a:srgbClr val="FFFFFF"/>
                </a:solidFill>
                <a:latin typeface="Yeseva One Bold"/>
                <a:ea typeface="Yeseva One Bold"/>
              </a:rPr>
              <a:t>﻿RESULTS OF OFFLINE DATASET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E19B7E0A-F753-431E-92D8-7FDBE67069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6543423"/>
              </p:ext>
            </p:extLst>
          </p:nvPr>
        </p:nvGraphicFramePr>
        <p:xfrm>
          <a:off x="3200400" y="4912856"/>
          <a:ext cx="14859000" cy="2927724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3755510">
                  <a:extLst>
                    <a:ext uri="{9D8B030D-6E8A-4147-A177-3AD203B41FA5}">
                      <a16:colId xmlns:a16="http://schemas.microsoft.com/office/drawing/2014/main" val="1774076773"/>
                    </a:ext>
                  </a:extLst>
                </a:gridCol>
                <a:gridCol w="3271183">
                  <a:extLst>
                    <a:ext uri="{9D8B030D-6E8A-4147-A177-3AD203B41FA5}">
                      <a16:colId xmlns:a16="http://schemas.microsoft.com/office/drawing/2014/main" val="2833291068"/>
                    </a:ext>
                  </a:extLst>
                </a:gridCol>
                <a:gridCol w="2826409">
                  <a:extLst>
                    <a:ext uri="{9D8B030D-6E8A-4147-A177-3AD203B41FA5}">
                      <a16:colId xmlns:a16="http://schemas.microsoft.com/office/drawing/2014/main" val="2136065413"/>
                    </a:ext>
                  </a:extLst>
                </a:gridCol>
                <a:gridCol w="5005898">
                  <a:extLst>
                    <a:ext uri="{9D8B030D-6E8A-4147-A177-3AD203B41FA5}">
                      <a16:colId xmlns:a16="http://schemas.microsoft.com/office/drawing/2014/main" val="3625845291"/>
                    </a:ext>
                  </a:extLst>
                </a:gridCol>
              </a:tblGrid>
              <a:tr h="736974"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b="1" u="none" strike="noStrike" dirty="0">
                          <a:effectLst/>
                        </a:rPr>
                        <a:t>Classifiers</a:t>
                      </a:r>
                      <a:endParaRPr lang="en-US" sz="3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b="1" u="none" strike="noStrike" dirty="0">
                          <a:effectLst/>
                        </a:rPr>
                        <a:t>Fine Decision Tree</a:t>
                      </a:r>
                      <a:endParaRPr lang="en-US" sz="3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b="1" u="none" strike="noStrike" dirty="0">
                          <a:effectLst/>
                        </a:rPr>
                        <a:t>Random Forest</a:t>
                      </a:r>
                      <a:endParaRPr lang="en-US" sz="3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b="1" u="none" strike="noStrike" dirty="0">
                          <a:effectLst/>
                        </a:rPr>
                        <a:t>Linear Discriminant Analysis</a:t>
                      </a:r>
                      <a:endParaRPr lang="en-US" sz="30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00002069"/>
                  </a:ext>
                </a:extLst>
              </a:tr>
              <a:tr h="838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Standard Deviation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b="0" u="none" strike="noStrike" dirty="0">
                          <a:effectLst/>
                        </a:rPr>
                        <a:t>5.258191</a:t>
                      </a:r>
                      <a:endParaRPr lang="en-US" sz="3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b="0" u="none" strike="noStrike">
                          <a:effectLst/>
                        </a:rPr>
                        <a:t>3.514094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b="0" u="none" strike="noStrike" dirty="0">
                          <a:effectLst/>
                        </a:rPr>
                        <a:t>3.720668</a:t>
                      </a:r>
                      <a:endParaRPr lang="en-US" sz="3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75993176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Average Accuracy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b="0" u="none" strike="noStrike" dirty="0">
                          <a:effectLst/>
                        </a:rPr>
                        <a:t>87.21%</a:t>
                      </a:r>
                      <a:endParaRPr lang="en-US" sz="3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b="0" u="none" strike="noStrike" dirty="0">
                          <a:effectLst/>
                          <a:highlight>
                            <a:srgbClr val="FFFF00"/>
                          </a:highlight>
                        </a:rPr>
                        <a:t>91.87%</a:t>
                      </a:r>
                      <a:endParaRPr lang="en-US" sz="30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b="0" u="none" strike="noStrike" dirty="0">
                          <a:effectLst/>
                        </a:rPr>
                        <a:t>88.75%</a:t>
                      </a:r>
                      <a:endParaRPr lang="en-US" sz="3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93440794"/>
                  </a:ext>
                </a:extLst>
              </a:tr>
              <a:tr h="6667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Variance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b="0" u="none" strike="noStrike" dirty="0">
                          <a:effectLst/>
                        </a:rPr>
                        <a:t>0.276486</a:t>
                      </a:r>
                      <a:endParaRPr lang="en-US" sz="3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b="0" u="none" strike="noStrike">
                          <a:effectLst/>
                        </a:rPr>
                        <a:t>0.123489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b="0" u="none" strike="noStrike" dirty="0">
                          <a:effectLst/>
                        </a:rPr>
                        <a:t>0.138434</a:t>
                      </a:r>
                      <a:endParaRPr lang="en-US" sz="3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532223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922936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 2">
            <a:extLst>
              <a:ext uri="{FF2B5EF4-FFF2-40B4-BE49-F238E27FC236}">
                <a16:creationId xmlns:a16="http://schemas.microsoft.com/office/drawing/2014/main" id="{8940D3FE-4D7C-4E2B-851D-6C8B95D89EAA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grpSp>
        <p:nvGrpSpPr>
          <p:cNvPr id="21" name="Group 3">
            <a:extLst>
              <a:ext uri="{FF2B5EF4-FFF2-40B4-BE49-F238E27FC236}">
                <a16:creationId xmlns:a16="http://schemas.microsoft.com/office/drawing/2014/main" id="{8515C724-9B4D-404C-8023-22D858C6A65F}"/>
              </a:ext>
            </a:extLst>
          </p:cNvPr>
          <p:cNvGrpSpPr/>
          <p:nvPr/>
        </p:nvGrpSpPr>
        <p:grpSpPr>
          <a:xfrm>
            <a:off x="191059" y="2029662"/>
            <a:ext cx="17792141" cy="8066838"/>
            <a:chOff x="0" y="0"/>
            <a:chExt cx="4274726" cy="2167467"/>
          </a:xfrm>
        </p:grpSpPr>
        <p:sp>
          <p:nvSpPr>
            <p:cNvPr id="26" name="Freeform 4">
              <a:extLst>
                <a:ext uri="{FF2B5EF4-FFF2-40B4-BE49-F238E27FC236}">
                  <a16:creationId xmlns:a16="http://schemas.microsoft.com/office/drawing/2014/main" id="{FF64905D-3838-4233-81D7-6EC99BA19760}"/>
                </a:ext>
              </a:extLst>
            </p:cNvPr>
            <p:cNvSpPr/>
            <p:nvPr/>
          </p:nvSpPr>
          <p:spPr>
            <a:xfrm>
              <a:off x="0" y="0"/>
              <a:ext cx="4274726" cy="2167467"/>
            </a:xfrm>
            <a:custGeom>
              <a:avLst/>
              <a:gdLst/>
              <a:ahLst/>
              <a:cxnLst/>
              <a:rect l="l" t="t" r="r" b="b"/>
              <a:pathLst>
                <a:path w="4274726" h="2167467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2143140"/>
                  </a:lnTo>
                  <a:cubicBezTo>
                    <a:pt x="4274726" y="2156575"/>
                    <a:pt x="4263834" y="2167467"/>
                    <a:pt x="4250399" y="2167467"/>
                  </a:cubicBezTo>
                  <a:lnTo>
                    <a:pt x="24327" y="2167467"/>
                  </a:lnTo>
                  <a:cubicBezTo>
                    <a:pt x="10891" y="2167467"/>
                    <a:pt x="0" y="2156575"/>
                    <a:pt x="0" y="2143140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FBFBFB">
                <a:alpha val="89804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TextBox 5">
              <a:extLst>
                <a:ext uri="{FF2B5EF4-FFF2-40B4-BE49-F238E27FC236}">
                  <a16:creationId xmlns:a16="http://schemas.microsoft.com/office/drawing/2014/main" id="{03DF80EE-4277-4694-806E-E952F3DEBD2F}"/>
                </a:ext>
              </a:extLst>
            </p:cNvPr>
            <p:cNvSpPr txBox="1"/>
            <p:nvPr/>
          </p:nvSpPr>
          <p:spPr>
            <a:xfrm>
              <a:off x="0" y="-38100"/>
              <a:ext cx="4274726" cy="2205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b="1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62066" y="409291"/>
            <a:ext cx="11801334" cy="1372538"/>
            <a:chOff x="-93764" y="-38100"/>
            <a:chExt cx="1980488" cy="361492"/>
          </a:xfrm>
        </p:grpSpPr>
        <p:sp>
          <p:nvSpPr>
            <p:cNvPr id="7" name="Freeform 7"/>
            <p:cNvSpPr/>
            <p:nvPr/>
          </p:nvSpPr>
          <p:spPr>
            <a:xfrm>
              <a:off x="-93764" y="2648"/>
              <a:ext cx="1886724" cy="320744"/>
            </a:xfrm>
            <a:custGeom>
              <a:avLst/>
              <a:gdLst/>
              <a:ahLst/>
              <a:cxnLst/>
              <a:rect l="l" t="t" r="r" b="b"/>
              <a:pathLst>
                <a:path w="1886724" h="320744">
                  <a:moveTo>
                    <a:pt x="55117" y="0"/>
                  </a:moveTo>
                  <a:lnTo>
                    <a:pt x="1831607" y="0"/>
                  </a:lnTo>
                  <a:cubicBezTo>
                    <a:pt x="1862047" y="0"/>
                    <a:pt x="1886724" y="24677"/>
                    <a:pt x="1886724" y="55117"/>
                  </a:cubicBezTo>
                  <a:lnTo>
                    <a:pt x="1886724" y="265627"/>
                  </a:lnTo>
                  <a:cubicBezTo>
                    <a:pt x="1886724" y="280245"/>
                    <a:pt x="1880917" y="294264"/>
                    <a:pt x="1870581" y="304600"/>
                  </a:cubicBezTo>
                  <a:cubicBezTo>
                    <a:pt x="1860244" y="314937"/>
                    <a:pt x="1846225" y="320744"/>
                    <a:pt x="1831607" y="320744"/>
                  </a:cubicBezTo>
                  <a:lnTo>
                    <a:pt x="55117" y="320744"/>
                  </a:lnTo>
                  <a:cubicBezTo>
                    <a:pt x="40499" y="320744"/>
                    <a:pt x="26480" y="314937"/>
                    <a:pt x="16143" y="304600"/>
                  </a:cubicBezTo>
                  <a:cubicBezTo>
                    <a:pt x="5807" y="294264"/>
                    <a:pt x="0" y="280245"/>
                    <a:pt x="0" y="265627"/>
                  </a:cubicBezTo>
                  <a:lnTo>
                    <a:pt x="0" y="55117"/>
                  </a:lnTo>
                  <a:cubicBezTo>
                    <a:pt x="0" y="40499"/>
                    <a:pt x="5807" y="26480"/>
                    <a:pt x="16143" y="16143"/>
                  </a:cubicBezTo>
                  <a:cubicBezTo>
                    <a:pt x="26480" y="5807"/>
                    <a:pt x="40499" y="0"/>
                    <a:pt x="55117" y="0"/>
                  </a:cubicBezTo>
                  <a:close/>
                </a:path>
              </a:pathLst>
            </a:custGeom>
            <a:solidFill>
              <a:srgbClr val="0D0F6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886724" cy="3588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650347" y="756487"/>
            <a:ext cx="10266049" cy="7539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800" dirty="0">
                <a:solidFill>
                  <a:srgbClr val="FFFFFF"/>
                </a:solidFill>
                <a:latin typeface="Yeseva One Bold"/>
                <a:ea typeface="Yeseva One Bold"/>
              </a:rPr>
              <a:t>﻿RESULTS OF OFFLINE DATASET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0C2EF7-5992-4851-BAAD-895DB1FBD4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006" y="3318494"/>
            <a:ext cx="10321207" cy="620021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060BFF9-D7AA-492A-AC44-774C5DA67320}"/>
              </a:ext>
            </a:extLst>
          </p:cNvPr>
          <p:cNvSpPr txBox="1"/>
          <p:nvPr/>
        </p:nvSpPr>
        <p:spPr>
          <a:xfrm>
            <a:off x="10843140" y="3687009"/>
            <a:ext cx="6976374" cy="48554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0" lvl="1" indent="-228600">
              <a:lnSpc>
                <a:spcPct val="120000"/>
              </a:lnSpc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r>
              <a:rPr lang="en-US" sz="3600" dirty="0"/>
              <a:t>Random Forest gives Highest Accuracy (91.87%)</a:t>
            </a:r>
          </a:p>
          <a:p>
            <a:pPr marL="914400" lvl="1" indent="-228600">
              <a:lnSpc>
                <a:spcPct val="120000"/>
              </a:lnSpc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r>
              <a:rPr lang="en-US" sz="3600" dirty="0"/>
              <a:t> Linear Discriminant Analysis gives moderate Accuracy (87.94%)</a:t>
            </a:r>
          </a:p>
          <a:p>
            <a:pPr marL="914400" lvl="1" indent="-228600">
              <a:lnSpc>
                <a:spcPct val="120000"/>
              </a:lnSpc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r>
              <a:rPr lang="en-US" sz="3600" dirty="0"/>
              <a:t>Fine Decision Tree gives the lowest Accuracy (84.09%)</a:t>
            </a:r>
          </a:p>
        </p:txBody>
      </p:sp>
    </p:spTree>
    <p:extLst>
      <p:ext uri="{BB962C8B-B14F-4D97-AF65-F5344CB8AC3E}">
        <p14:creationId xmlns:p14="http://schemas.microsoft.com/office/powerpoint/2010/main" val="20529107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 2">
            <a:extLst>
              <a:ext uri="{FF2B5EF4-FFF2-40B4-BE49-F238E27FC236}">
                <a16:creationId xmlns:a16="http://schemas.microsoft.com/office/drawing/2014/main" id="{8940D3FE-4D7C-4E2B-851D-6C8B95D89EAA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grpSp>
        <p:nvGrpSpPr>
          <p:cNvPr id="21" name="Group 3">
            <a:extLst>
              <a:ext uri="{FF2B5EF4-FFF2-40B4-BE49-F238E27FC236}">
                <a16:creationId xmlns:a16="http://schemas.microsoft.com/office/drawing/2014/main" id="{8515C724-9B4D-404C-8023-22D858C6A65F}"/>
              </a:ext>
            </a:extLst>
          </p:cNvPr>
          <p:cNvGrpSpPr/>
          <p:nvPr/>
        </p:nvGrpSpPr>
        <p:grpSpPr>
          <a:xfrm>
            <a:off x="191059" y="2029662"/>
            <a:ext cx="17792141" cy="8066838"/>
            <a:chOff x="0" y="0"/>
            <a:chExt cx="4274726" cy="2167467"/>
          </a:xfrm>
        </p:grpSpPr>
        <p:sp>
          <p:nvSpPr>
            <p:cNvPr id="26" name="Freeform 4">
              <a:extLst>
                <a:ext uri="{FF2B5EF4-FFF2-40B4-BE49-F238E27FC236}">
                  <a16:creationId xmlns:a16="http://schemas.microsoft.com/office/drawing/2014/main" id="{FF64905D-3838-4233-81D7-6EC99BA19760}"/>
                </a:ext>
              </a:extLst>
            </p:cNvPr>
            <p:cNvSpPr/>
            <p:nvPr/>
          </p:nvSpPr>
          <p:spPr>
            <a:xfrm>
              <a:off x="0" y="0"/>
              <a:ext cx="4274726" cy="2167467"/>
            </a:xfrm>
            <a:custGeom>
              <a:avLst/>
              <a:gdLst/>
              <a:ahLst/>
              <a:cxnLst/>
              <a:rect l="l" t="t" r="r" b="b"/>
              <a:pathLst>
                <a:path w="4274726" h="2167467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2143140"/>
                  </a:lnTo>
                  <a:cubicBezTo>
                    <a:pt x="4274726" y="2156575"/>
                    <a:pt x="4263834" y="2167467"/>
                    <a:pt x="4250399" y="2167467"/>
                  </a:cubicBezTo>
                  <a:lnTo>
                    <a:pt x="24327" y="2167467"/>
                  </a:lnTo>
                  <a:cubicBezTo>
                    <a:pt x="10891" y="2167467"/>
                    <a:pt x="0" y="2156575"/>
                    <a:pt x="0" y="2143140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FBFBFB">
                <a:alpha val="89804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TextBox 5">
              <a:extLst>
                <a:ext uri="{FF2B5EF4-FFF2-40B4-BE49-F238E27FC236}">
                  <a16:creationId xmlns:a16="http://schemas.microsoft.com/office/drawing/2014/main" id="{03DF80EE-4277-4694-806E-E952F3DEBD2F}"/>
                </a:ext>
              </a:extLst>
            </p:cNvPr>
            <p:cNvSpPr txBox="1"/>
            <p:nvPr/>
          </p:nvSpPr>
          <p:spPr>
            <a:xfrm>
              <a:off x="0" y="-38100"/>
              <a:ext cx="4274726" cy="2205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b="1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62066" y="409291"/>
            <a:ext cx="11801334" cy="1372538"/>
            <a:chOff x="-93764" y="-38100"/>
            <a:chExt cx="1980488" cy="361492"/>
          </a:xfrm>
        </p:grpSpPr>
        <p:sp>
          <p:nvSpPr>
            <p:cNvPr id="7" name="Freeform 7"/>
            <p:cNvSpPr/>
            <p:nvPr/>
          </p:nvSpPr>
          <p:spPr>
            <a:xfrm>
              <a:off x="-93764" y="2648"/>
              <a:ext cx="1886724" cy="320744"/>
            </a:xfrm>
            <a:custGeom>
              <a:avLst/>
              <a:gdLst/>
              <a:ahLst/>
              <a:cxnLst/>
              <a:rect l="l" t="t" r="r" b="b"/>
              <a:pathLst>
                <a:path w="1886724" h="320744">
                  <a:moveTo>
                    <a:pt x="55117" y="0"/>
                  </a:moveTo>
                  <a:lnTo>
                    <a:pt x="1831607" y="0"/>
                  </a:lnTo>
                  <a:cubicBezTo>
                    <a:pt x="1862047" y="0"/>
                    <a:pt x="1886724" y="24677"/>
                    <a:pt x="1886724" y="55117"/>
                  </a:cubicBezTo>
                  <a:lnTo>
                    <a:pt x="1886724" y="265627"/>
                  </a:lnTo>
                  <a:cubicBezTo>
                    <a:pt x="1886724" y="280245"/>
                    <a:pt x="1880917" y="294264"/>
                    <a:pt x="1870581" y="304600"/>
                  </a:cubicBezTo>
                  <a:cubicBezTo>
                    <a:pt x="1860244" y="314937"/>
                    <a:pt x="1846225" y="320744"/>
                    <a:pt x="1831607" y="320744"/>
                  </a:cubicBezTo>
                  <a:lnTo>
                    <a:pt x="55117" y="320744"/>
                  </a:lnTo>
                  <a:cubicBezTo>
                    <a:pt x="40499" y="320744"/>
                    <a:pt x="26480" y="314937"/>
                    <a:pt x="16143" y="304600"/>
                  </a:cubicBezTo>
                  <a:cubicBezTo>
                    <a:pt x="5807" y="294264"/>
                    <a:pt x="0" y="280245"/>
                    <a:pt x="0" y="265627"/>
                  </a:cubicBezTo>
                  <a:lnTo>
                    <a:pt x="0" y="55117"/>
                  </a:lnTo>
                  <a:cubicBezTo>
                    <a:pt x="0" y="40499"/>
                    <a:pt x="5807" y="26480"/>
                    <a:pt x="16143" y="16143"/>
                  </a:cubicBezTo>
                  <a:cubicBezTo>
                    <a:pt x="26480" y="5807"/>
                    <a:pt x="40499" y="0"/>
                    <a:pt x="55117" y="0"/>
                  </a:cubicBezTo>
                  <a:close/>
                </a:path>
              </a:pathLst>
            </a:custGeom>
            <a:solidFill>
              <a:srgbClr val="0D0F6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886724" cy="3588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650347" y="756487"/>
            <a:ext cx="10266049" cy="7539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800" dirty="0">
                <a:solidFill>
                  <a:srgbClr val="FFFFFF"/>
                </a:solidFill>
                <a:latin typeface="Yeseva One Bold"/>
                <a:ea typeface="Yeseva One Bold"/>
              </a:rPr>
              <a:t>﻿RESULTS OF OFFLINE DATASET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BDDB72A-6D34-4FEA-8796-06A3CE77B2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50" t="3399" r="8279" b="1439"/>
          <a:stretch/>
        </p:blipFill>
        <p:spPr>
          <a:xfrm>
            <a:off x="650347" y="3164114"/>
            <a:ext cx="8229600" cy="655138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7EEFAC5-12C5-4E16-B2AD-E29FE3E3A69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306" t="3968" r="8996" b="1768"/>
          <a:stretch/>
        </p:blipFill>
        <p:spPr>
          <a:xfrm>
            <a:off x="9446481" y="3164114"/>
            <a:ext cx="8026420" cy="655138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523731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028700" y="1028700"/>
            <a:ext cx="16230600" cy="8229600"/>
            <a:chOff x="0" y="0"/>
            <a:chExt cx="4274726" cy="216746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274726" cy="2167467"/>
            </a:xfrm>
            <a:custGeom>
              <a:avLst/>
              <a:gdLst/>
              <a:ahLst/>
              <a:cxnLst/>
              <a:rect l="l" t="t" r="r" b="b"/>
              <a:pathLst>
                <a:path w="4274726" h="2167467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2143140"/>
                  </a:lnTo>
                  <a:cubicBezTo>
                    <a:pt x="4274726" y="2156575"/>
                    <a:pt x="4263834" y="2167467"/>
                    <a:pt x="4250399" y="2167467"/>
                  </a:cubicBezTo>
                  <a:lnTo>
                    <a:pt x="24327" y="2167467"/>
                  </a:lnTo>
                  <a:cubicBezTo>
                    <a:pt x="10891" y="2167467"/>
                    <a:pt x="0" y="2156575"/>
                    <a:pt x="0" y="2143140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FBFBFB">
                <a:alpha val="89804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274726" cy="2205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5080553" y="541139"/>
            <a:ext cx="8819868" cy="1372538"/>
            <a:chOff x="-93764" y="-38100"/>
            <a:chExt cx="1980488" cy="361492"/>
          </a:xfrm>
        </p:grpSpPr>
        <p:sp>
          <p:nvSpPr>
            <p:cNvPr id="7" name="Freeform 7"/>
            <p:cNvSpPr/>
            <p:nvPr/>
          </p:nvSpPr>
          <p:spPr>
            <a:xfrm>
              <a:off x="-93764" y="2648"/>
              <a:ext cx="1886724" cy="320744"/>
            </a:xfrm>
            <a:custGeom>
              <a:avLst/>
              <a:gdLst/>
              <a:ahLst/>
              <a:cxnLst/>
              <a:rect l="l" t="t" r="r" b="b"/>
              <a:pathLst>
                <a:path w="1886724" h="320744">
                  <a:moveTo>
                    <a:pt x="55117" y="0"/>
                  </a:moveTo>
                  <a:lnTo>
                    <a:pt x="1831607" y="0"/>
                  </a:lnTo>
                  <a:cubicBezTo>
                    <a:pt x="1862047" y="0"/>
                    <a:pt x="1886724" y="24677"/>
                    <a:pt x="1886724" y="55117"/>
                  </a:cubicBezTo>
                  <a:lnTo>
                    <a:pt x="1886724" y="265627"/>
                  </a:lnTo>
                  <a:cubicBezTo>
                    <a:pt x="1886724" y="280245"/>
                    <a:pt x="1880917" y="294264"/>
                    <a:pt x="1870581" y="304600"/>
                  </a:cubicBezTo>
                  <a:cubicBezTo>
                    <a:pt x="1860244" y="314937"/>
                    <a:pt x="1846225" y="320744"/>
                    <a:pt x="1831607" y="320744"/>
                  </a:cubicBezTo>
                  <a:lnTo>
                    <a:pt x="55117" y="320744"/>
                  </a:lnTo>
                  <a:cubicBezTo>
                    <a:pt x="40499" y="320744"/>
                    <a:pt x="26480" y="314937"/>
                    <a:pt x="16143" y="304600"/>
                  </a:cubicBezTo>
                  <a:cubicBezTo>
                    <a:pt x="5807" y="294264"/>
                    <a:pt x="0" y="280245"/>
                    <a:pt x="0" y="265627"/>
                  </a:cubicBezTo>
                  <a:lnTo>
                    <a:pt x="0" y="55117"/>
                  </a:lnTo>
                  <a:cubicBezTo>
                    <a:pt x="0" y="40499"/>
                    <a:pt x="5807" y="26480"/>
                    <a:pt x="16143" y="16143"/>
                  </a:cubicBezTo>
                  <a:cubicBezTo>
                    <a:pt x="26480" y="5807"/>
                    <a:pt x="40499" y="0"/>
                    <a:pt x="55117" y="0"/>
                  </a:cubicBezTo>
                  <a:close/>
                </a:path>
              </a:pathLst>
            </a:custGeom>
            <a:solidFill>
              <a:srgbClr val="0D0F6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886724" cy="3588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6406872" y="844610"/>
            <a:ext cx="5474256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800" dirty="0">
                <a:solidFill>
                  <a:srgbClr val="FFFFFF"/>
                </a:solidFill>
                <a:latin typeface="Yeseva One Bold"/>
                <a:ea typeface="Yeseva One Bold"/>
              </a:rPr>
              <a:t>﻿METHODOLOGY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482836" y="3439187"/>
            <a:ext cx="1603265" cy="9997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dirty="0">
                <a:solidFill>
                  <a:srgbClr val="0D0F68"/>
                </a:solidFill>
                <a:latin typeface="Yeseva One"/>
              </a:rPr>
              <a:t>02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086101" y="3439187"/>
            <a:ext cx="5477263" cy="34086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600" b="1" dirty="0">
                <a:solidFill>
                  <a:srgbClr val="0D0F68"/>
                </a:solidFill>
                <a:latin typeface="Garet"/>
              </a:rPr>
              <a:t>REAL-TIME DATA :</a:t>
            </a:r>
          </a:p>
          <a:p>
            <a:pPr marL="1028700" lvl="1" indent="-228600">
              <a:lnSpc>
                <a:spcPct val="150000"/>
              </a:lnSpc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 Data Acquisition</a:t>
            </a:r>
          </a:p>
          <a:p>
            <a:pPr marL="1028700" lvl="1" indent="-228600">
              <a:lnSpc>
                <a:spcPct val="150000"/>
              </a:lnSpc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 2 Gestures</a:t>
            </a:r>
          </a:p>
          <a:p>
            <a:pPr marL="1028700" lvl="1" indent="-228600">
              <a:lnSpc>
                <a:spcPct val="150000"/>
              </a:lnSpc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 Processing</a:t>
            </a:r>
            <a:endParaRPr lang="en-US" sz="3000" dirty="0">
              <a:solidFill>
                <a:srgbClr val="0D0F68"/>
              </a:solidFill>
              <a:latin typeface="Garet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84A598E4-16A3-41A0-8B37-23B13A808CE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852" t="9919" r="4341"/>
          <a:stretch/>
        </p:blipFill>
        <p:spPr>
          <a:xfrm>
            <a:off x="9724637" y="2502353"/>
            <a:ext cx="2966824" cy="288562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9CB4CEC-39B1-4B58-B41E-8B508C16B9D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975" t="5447" r="8766"/>
          <a:stretch/>
        </p:blipFill>
        <p:spPr>
          <a:xfrm>
            <a:off x="13705035" y="6102307"/>
            <a:ext cx="3111554" cy="3020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0527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4191000" y="1765912"/>
            <a:ext cx="13740441" cy="26155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6000" dirty="0">
                <a:solidFill>
                  <a:srgbClr val="0D0F68"/>
                </a:solidFill>
                <a:latin typeface="Yeseva One"/>
              </a:rPr>
              <a:t>ARM MOTION REPLICATOR USING ELECTROMYOGRPHY (EMG)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220930" y="5003331"/>
            <a:ext cx="11680579" cy="9021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dirty="0">
                <a:solidFill>
                  <a:srgbClr val="0D0F68"/>
                </a:solidFill>
                <a:latin typeface="Garet"/>
              </a:rPr>
              <a:t>FINAL DEFENCE</a:t>
            </a:r>
          </a:p>
        </p:txBody>
      </p:sp>
      <p:sp>
        <p:nvSpPr>
          <p:cNvPr id="7" name="TextBox 5">
            <a:extLst>
              <a:ext uri="{FF2B5EF4-FFF2-40B4-BE49-F238E27FC236}">
                <a16:creationId xmlns:a16="http://schemas.microsoft.com/office/drawing/2014/main" id="{2E0FE6E5-3BE7-4E57-AA7B-1C4C97D7B0A5}"/>
              </a:ext>
            </a:extLst>
          </p:cNvPr>
          <p:cNvSpPr txBox="1"/>
          <p:nvPr/>
        </p:nvSpPr>
        <p:spPr>
          <a:xfrm>
            <a:off x="-354926" y="9029700"/>
            <a:ext cx="11430000" cy="8406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3200" b="1" dirty="0">
                <a:solidFill>
                  <a:srgbClr val="002060"/>
                </a:solidFill>
                <a:latin typeface="Garet"/>
              </a:rPr>
              <a:t>SUPERVISED BY : ENGR. WALEED MANZOOR 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0" y="1028699"/>
            <a:ext cx="18059400" cy="9258301"/>
            <a:chOff x="0" y="0"/>
            <a:chExt cx="4274726" cy="216746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274726" cy="2167467"/>
            </a:xfrm>
            <a:custGeom>
              <a:avLst/>
              <a:gdLst/>
              <a:ahLst/>
              <a:cxnLst/>
              <a:rect l="l" t="t" r="r" b="b"/>
              <a:pathLst>
                <a:path w="4274726" h="2167467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2143140"/>
                  </a:lnTo>
                  <a:cubicBezTo>
                    <a:pt x="4274726" y="2156575"/>
                    <a:pt x="4263834" y="2167467"/>
                    <a:pt x="4250399" y="2167467"/>
                  </a:cubicBezTo>
                  <a:lnTo>
                    <a:pt x="24327" y="2167467"/>
                  </a:lnTo>
                  <a:cubicBezTo>
                    <a:pt x="10891" y="2167467"/>
                    <a:pt x="0" y="2156575"/>
                    <a:pt x="0" y="2143140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FBFBFB">
                <a:alpha val="89804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274726" cy="2205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3656449" y="183103"/>
            <a:ext cx="10975101" cy="1372538"/>
            <a:chOff x="-93764" y="-38100"/>
            <a:chExt cx="1980488" cy="361492"/>
          </a:xfrm>
        </p:grpSpPr>
        <p:sp>
          <p:nvSpPr>
            <p:cNvPr id="7" name="Freeform 7"/>
            <p:cNvSpPr/>
            <p:nvPr/>
          </p:nvSpPr>
          <p:spPr>
            <a:xfrm>
              <a:off x="-93764" y="2648"/>
              <a:ext cx="1886724" cy="320744"/>
            </a:xfrm>
            <a:custGeom>
              <a:avLst/>
              <a:gdLst/>
              <a:ahLst/>
              <a:cxnLst/>
              <a:rect l="l" t="t" r="r" b="b"/>
              <a:pathLst>
                <a:path w="1886724" h="320744">
                  <a:moveTo>
                    <a:pt x="55117" y="0"/>
                  </a:moveTo>
                  <a:lnTo>
                    <a:pt x="1831607" y="0"/>
                  </a:lnTo>
                  <a:cubicBezTo>
                    <a:pt x="1862047" y="0"/>
                    <a:pt x="1886724" y="24677"/>
                    <a:pt x="1886724" y="55117"/>
                  </a:cubicBezTo>
                  <a:lnTo>
                    <a:pt x="1886724" y="265627"/>
                  </a:lnTo>
                  <a:cubicBezTo>
                    <a:pt x="1886724" y="280245"/>
                    <a:pt x="1880917" y="294264"/>
                    <a:pt x="1870581" y="304600"/>
                  </a:cubicBezTo>
                  <a:cubicBezTo>
                    <a:pt x="1860244" y="314937"/>
                    <a:pt x="1846225" y="320744"/>
                    <a:pt x="1831607" y="320744"/>
                  </a:cubicBezTo>
                  <a:lnTo>
                    <a:pt x="55117" y="320744"/>
                  </a:lnTo>
                  <a:cubicBezTo>
                    <a:pt x="40499" y="320744"/>
                    <a:pt x="26480" y="314937"/>
                    <a:pt x="16143" y="304600"/>
                  </a:cubicBezTo>
                  <a:cubicBezTo>
                    <a:pt x="5807" y="294264"/>
                    <a:pt x="0" y="280245"/>
                    <a:pt x="0" y="265627"/>
                  </a:cubicBezTo>
                  <a:lnTo>
                    <a:pt x="0" y="55117"/>
                  </a:lnTo>
                  <a:cubicBezTo>
                    <a:pt x="0" y="40499"/>
                    <a:pt x="5807" y="26480"/>
                    <a:pt x="16143" y="16143"/>
                  </a:cubicBezTo>
                  <a:cubicBezTo>
                    <a:pt x="26480" y="5807"/>
                    <a:pt x="40499" y="0"/>
                    <a:pt x="55117" y="0"/>
                  </a:cubicBezTo>
                  <a:close/>
                </a:path>
              </a:pathLst>
            </a:custGeom>
            <a:solidFill>
              <a:srgbClr val="0D0F6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886724" cy="3588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4623070" y="526460"/>
            <a:ext cx="8522249" cy="7539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800" dirty="0">
                <a:solidFill>
                  <a:srgbClr val="FFFFFF"/>
                </a:solidFill>
                <a:latin typeface="Yeseva One Bold"/>
                <a:ea typeface="Yeseva One Bold"/>
              </a:rPr>
              <a:t>﻿METHODOLOGY OVERVIEW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F359BE0-18E0-479A-ABBA-6AE652EA62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6513" y="1855702"/>
            <a:ext cx="13306373" cy="8131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3538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 2">
            <a:extLst>
              <a:ext uri="{FF2B5EF4-FFF2-40B4-BE49-F238E27FC236}">
                <a16:creationId xmlns:a16="http://schemas.microsoft.com/office/drawing/2014/main" id="{8940D3FE-4D7C-4E2B-851D-6C8B95D89EAA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)</a:t>
            </a:r>
          </a:p>
        </p:txBody>
      </p:sp>
      <p:grpSp>
        <p:nvGrpSpPr>
          <p:cNvPr id="21" name="Group 3">
            <a:extLst>
              <a:ext uri="{FF2B5EF4-FFF2-40B4-BE49-F238E27FC236}">
                <a16:creationId xmlns:a16="http://schemas.microsoft.com/office/drawing/2014/main" id="{8515C724-9B4D-404C-8023-22D858C6A65F}"/>
              </a:ext>
            </a:extLst>
          </p:cNvPr>
          <p:cNvGrpSpPr/>
          <p:nvPr/>
        </p:nvGrpSpPr>
        <p:grpSpPr>
          <a:xfrm>
            <a:off x="2286000" y="1947401"/>
            <a:ext cx="16002000" cy="8339599"/>
            <a:chOff x="0" y="0"/>
            <a:chExt cx="4274726" cy="2167467"/>
          </a:xfrm>
        </p:grpSpPr>
        <p:sp>
          <p:nvSpPr>
            <p:cNvPr id="26" name="Freeform 4">
              <a:extLst>
                <a:ext uri="{FF2B5EF4-FFF2-40B4-BE49-F238E27FC236}">
                  <a16:creationId xmlns:a16="http://schemas.microsoft.com/office/drawing/2014/main" id="{FF64905D-3838-4233-81D7-6EC99BA19760}"/>
                </a:ext>
              </a:extLst>
            </p:cNvPr>
            <p:cNvSpPr/>
            <p:nvPr/>
          </p:nvSpPr>
          <p:spPr>
            <a:xfrm>
              <a:off x="0" y="0"/>
              <a:ext cx="4274726" cy="2167467"/>
            </a:xfrm>
            <a:custGeom>
              <a:avLst/>
              <a:gdLst/>
              <a:ahLst/>
              <a:cxnLst/>
              <a:rect l="l" t="t" r="r" b="b"/>
              <a:pathLst>
                <a:path w="4274726" h="2167467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2143140"/>
                  </a:lnTo>
                  <a:cubicBezTo>
                    <a:pt x="4274726" y="2156575"/>
                    <a:pt x="4263834" y="2167467"/>
                    <a:pt x="4250399" y="2167467"/>
                  </a:cubicBezTo>
                  <a:lnTo>
                    <a:pt x="24327" y="2167467"/>
                  </a:lnTo>
                  <a:cubicBezTo>
                    <a:pt x="10891" y="2167467"/>
                    <a:pt x="0" y="2156575"/>
                    <a:pt x="0" y="2143140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FBFBFB">
                <a:alpha val="89804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TextBox 5">
              <a:extLst>
                <a:ext uri="{FF2B5EF4-FFF2-40B4-BE49-F238E27FC236}">
                  <a16:creationId xmlns:a16="http://schemas.microsoft.com/office/drawing/2014/main" id="{03DF80EE-4277-4694-806E-E952F3DEBD2F}"/>
                </a:ext>
              </a:extLst>
            </p:cNvPr>
            <p:cNvSpPr txBox="1"/>
            <p:nvPr/>
          </p:nvSpPr>
          <p:spPr>
            <a:xfrm>
              <a:off x="0" y="-38100"/>
              <a:ext cx="4274726" cy="2205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62066" y="409291"/>
            <a:ext cx="7838934" cy="1372538"/>
            <a:chOff x="-93764" y="-38100"/>
            <a:chExt cx="1980488" cy="361492"/>
          </a:xfrm>
        </p:grpSpPr>
        <p:sp>
          <p:nvSpPr>
            <p:cNvPr id="7" name="Freeform 7"/>
            <p:cNvSpPr/>
            <p:nvPr/>
          </p:nvSpPr>
          <p:spPr>
            <a:xfrm>
              <a:off x="-93764" y="2648"/>
              <a:ext cx="1886724" cy="320744"/>
            </a:xfrm>
            <a:custGeom>
              <a:avLst/>
              <a:gdLst/>
              <a:ahLst/>
              <a:cxnLst/>
              <a:rect l="l" t="t" r="r" b="b"/>
              <a:pathLst>
                <a:path w="1886724" h="320744">
                  <a:moveTo>
                    <a:pt x="55117" y="0"/>
                  </a:moveTo>
                  <a:lnTo>
                    <a:pt x="1831607" y="0"/>
                  </a:lnTo>
                  <a:cubicBezTo>
                    <a:pt x="1862047" y="0"/>
                    <a:pt x="1886724" y="24677"/>
                    <a:pt x="1886724" y="55117"/>
                  </a:cubicBezTo>
                  <a:lnTo>
                    <a:pt x="1886724" y="265627"/>
                  </a:lnTo>
                  <a:cubicBezTo>
                    <a:pt x="1886724" y="280245"/>
                    <a:pt x="1880917" y="294264"/>
                    <a:pt x="1870581" y="304600"/>
                  </a:cubicBezTo>
                  <a:cubicBezTo>
                    <a:pt x="1860244" y="314937"/>
                    <a:pt x="1846225" y="320744"/>
                    <a:pt x="1831607" y="320744"/>
                  </a:cubicBezTo>
                  <a:lnTo>
                    <a:pt x="55117" y="320744"/>
                  </a:lnTo>
                  <a:cubicBezTo>
                    <a:pt x="40499" y="320744"/>
                    <a:pt x="26480" y="314937"/>
                    <a:pt x="16143" y="304600"/>
                  </a:cubicBezTo>
                  <a:cubicBezTo>
                    <a:pt x="5807" y="294264"/>
                    <a:pt x="0" y="280245"/>
                    <a:pt x="0" y="265627"/>
                  </a:cubicBezTo>
                  <a:lnTo>
                    <a:pt x="0" y="55117"/>
                  </a:lnTo>
                  <a:cubicBezTo>
                    <a:pt x="0" y="40499"/>
                    <a:pt x="5807" y="26480"/>
                    <a:pt x="16143" y="16143"/>
                  </a:cubicBezTo>
                  <a:cubicBezTo>
                    <a:pt x="26480" y="5807"/>
                    <a:pt x="40499" y="0"/>
                    <a:pt x="55117" y="0"/>
                  </a:cubicBezTo>
                  <a:close/>
                </a:path>
              </a:pathLst>
            </a:custGeom>
            <a:solidFill>
              <a:srgbClr val="0D0F6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886724" cy="3588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020219" y="729578"/>
            <a:ext cx="5913982" cy="7539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800" dirty="0">
                <a:solidFill>
                  <a:srgbClr val="FFFFFF"/>
                </a:solidFill>
                <a:latin typeface="Yeseva One Bold"/>
                <a:ea typeface="Yeseva One Bold"/>
              </a:rPr>
              <a:t>﻿DATA ACQUISITION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886378E-12FE-4358-9043-3D616CC8D061}"/>
              </a:ext>
            </a:extLst>
          </p:cNvPr>
          <p:cNvSpPr txBox="1"/>
          <p:nvPr/>
        </p:nvSpPr>
        <p:spPr>
          <a:xfrm>
            <a:off x="3477929" y="4230550"/>
            <a:ext cx="8303890" cy="31967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b="1" dirty="0">
                <a:solidFill>
                  <a:srgbClr val="0D0F68"/>
                </a:solidFill>
                <a:latin typeface="Garet"/>
              </a:rPr>
              <a:t>MYO Armband EMG Sensor</a:t>
            </a:r>
          </a:p>
          <a:p>
            <a:pPr marL="1828800" lvl="3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400" b="1" kern="100" dirty="0">
                <a:solidFill>
                  <a:srgbClr val="002060"/>
                </a:solidFill>
                <a:effectLst/>
                <a:latin typeface="+mj-lt"/>
                <a:ea typeface="Aptos"/>
                <a:cs typeface="Times New Roman" panose="02020603050405020304" pitchFamily="18" charset="0"/>
              </a:rPr>
              <a:t>8 EMG Electrodes</a:t>
            </a:r>
            <a:endParaRPr lang="en-US" sz="3400" kern="100" dirty="0">
              <a:solidFill>
                <a:srgbClr val="002060"/>
              </a:solidFill>
              <a:effectLst/>
              <a:latin typeface="+mj-lt"/>
              <a:ea typeface="Aptos"/>
              <a:cs typeface="Times New Roman" panose="02020603050405020304" pitchFamily="18" charset="0"/>
            </a:endParaRPr>
          </a:p>
          <a:p>
            <a:pPr marL="1828800" lvl="3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400" b="1" kern="100" dirty="0">
                <a:solidFill>
                  <a:srgbClr val="002060"/>
                </a:solidFill>
                <a:latin typeface="+mj-lt"/>
                <a:ea typeface="Aptos"/>
                <a:cs typeface="Times New Roman" panose="02020603050405020304" pitchFamily="18" charset="0"/>
              </a:rPr>
              <a:t>15 Participants</a:t>
            </a:r>
            <a:endParaRPr lang="en-US" sz="3400" b="1" kern="100" dirty="0">
              <a:solidFill>
                <a:srgbClr val="002060"/>
              </a:solidFill>
              <a:effectLst/>
              <a:latin typeface="+mj-lt"/>
              <a:ea typeface="Aptos"/>
              <a:cs typeface="Times New Roman" panose="02020603050405020304" pitchFamily="18" charset="0"/>
            </a:endParaRPr>
          </a:p>
          <a:p>
            <a:pPr marL="1828800" lvl="3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400" b="1" kern="100" dirty="0">
                <a:solidFill>
                  <a:srgbClr val="002060"/>
                </a:solidFill>
                <a:effectLst/>
                <a:latin typeface="+mj-lt"/>
                <a:ea typeface="Aptos"/>
                <a:cs typeface="Times New Roman" panose="02020603050405020304" pitchFamily="18" charset="0"/>
              </a:rPr>
              <a:t>2 Gesture 20 sec each</a:t>
            </a:r>
            <a:endParaRPr lang="en-US" sz="3400" kern="100" dirty="0">
              <a:solidFill>
                <a:srgbClr val="002060"/>
              </a:solidFill>
              <a:effectLst/>
              <a:latin typeface="+mj-lt"/>
              <a:ea typeface="Aptos"/>
              <a:cs typeface="Times New Roman" panose="02020603050405020304" pitchFamily="18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A209BEE-9B3B-4A87-8310-0F0AEC54952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27" r="10863"/>
          <a:stretch/>
        </p:blipFill>
        <p:spPr>
          <a:xfrm>
            <a:off x="11729944" y="2258309"/>
            <a:ext cx="6089839" cy="357059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E86104F-49DE-4958-B665-9CB5318A581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35" r="20295"/>
          <a:stretch/>
        </p:blipFill>
        <p:spPr>
          <a:xfrm>
            <a:off x="11723017" y="6040234"/>
            <a:ext cx="6131807" cy="3935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4923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 2">
            <a:extLst>
              <a:ext uri="{FF2B5EF4-FFF2-40B4-BE49-F238E27FC236}">
                <a16:creationId xmlns:a16="http://schemas.microsoft.com/office/drawing/2014/main" id="{8940D3FE-4D7C-4E2B-851D-6C8B95D89EAA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)</a:t>
            </a:r>
          </a:p>
        </p:txBody>
      </p:sp>
      <p:grpSp>
        <p:nvGrpSpPr>
          <p:cNvPr id="21" name="Group 3">
            <a:extLst>
              <a:ext uri="{FF2B5EF4-FFF2-40B4-BE49-F238E27FC236}">
                <a16:creationId xmlns:a16="http://schemas.microsoft.com/office/drawing/2014/main" id="{8515C724-9B4D-404C-8023-22D858C6A65F}"/>
              </a:ext>
            </a:extLst>
          </p:cNvPr>
          <p:cNvGrpSpPr/>
          <p:nvPr/>
        </p:nvGrpSpPr>
        <p:grpSpPr>
          <a:xfrm>
            <a:off x="457200" y="2029662"/>
            <a:ext cx="6256533" cy="7543800"/>
            <a:chOff x="0" y="0"/>
            <a:chExt cx="4274726" cy="2167467"/>
          </a:xfrm>
        </p:grpSpPr>
        <p:sp>
          <p:nvSpPr>
            <p:cNvPr id="26" name="Freeform 4">
              <a:extLst>
                <a:ext uri="{FF2B5EF4-FFF2-40B4-BE49-F238E27FC236}">
                  <a16:creationId xmlns:a16="http://schemas.microsoft.com/office/drawing/2014/main" id="{FF64905D-3838-4233-81D7-6EC99BA19760}"/>
                </a:ext>
              </a:extLst>
            </p:cNvPr>
            <p:cNvSpPr/>
            <p:nvPr/>
          </p:nvSpPr>
          <p:spPr>
            <a:xfrm>
              <a:off x="0" y="0"/>
              <a:ext cx="4274726" cy="2167467"/>
            </a:xfrm>
            <a:custGeom>
              <a:avLst/>
              <a:gdLst/>
              <a:ahLst/>
              <a:cxnLst/>
              <a:rect l="l" t="t" r="r" b="b"/>
              <a:pathLst>
                <a:path w="4274726" h="2167467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2143140"/>
                  </a:lnTo>
                  <a:cubicBezTo>
                    <a:pt x="4274726" y="2156575"/>
                    <a:pt x="4263834" y="2167467"/>
                    <a:pt x="4250399" y="2167467"/>
                  </a:cubicBezTo>
                  <a:lnTo>
                    <a:pt x="24327" y="2167467"/>
                  </a:lnTo>
                  <a:cubicBezTo>
                    <a:pt x="10891" y="2167467"/>
                    <a:pt x="0" y="2156575"/>
                    <a:pt x="0" y="2143140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FBFBFB">
                <a:alpha val="89804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TextBox 5">
              <a:extLst>
                <a:ext uri="{FF2B5EF4-FFF2-40B4-BE49-F238E27FC236}">
                  <a16:creationId xmlns:a16="http://schemas.microsoft.com/office/drawing/2014/main" id="{03DF80EE-4277-4694-806E-E952F3DEBD2F}"/>
                </a:ext>
              </a:extLst>
            </p:cNvPr>
            <p:cNvSpPr txBox="1"/>
            <p:nvPr/>
          </p:nvSpPr>
          <p:spPr>
            <a:xfrm>
              <a:off x="0" y="-38100"/>
              <a:ext cx="4274726" cy="2205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62066" y="409291"/>
            <a:ext cx="8819868" cy="1372538"/>
            <a:chOff x="-93764" y="-38100"/>
            <a:chExt cx="1980488" cy="361492"/>
          </a:xfrm>
        </p:grpSpPr>
        <p:sp>
          <p:nvSpPr>
            <p:cNvPr id="7" name="Freeform 7"/>
            <p:cNvSpPr/>
            <p:nvPr/>
          </p:nvSpPr>
          <p:spPr>
            <a:xfrm>
              <a:off x="-93764" y="2648"/>
              <a:ext cx="1886724" cy="320744"/>
            </a:xfrm>
            <a:custGeom>
              <a:avLst/>
              <a:gdLst/>
              <a:ahLst/>
              <a:cxnLst/>
              <a:rect l="l" t="t" r="r" b="b"/>
              <a:pathLst>
                <a:path w="1886724" h="320744">
                  <a:moveTo>
                    <a:pt x="55117" y="0"/>
                  </a:moveTo>
                  <a:lnTo>
                    <a:pt x="1831607" y="0"/>
                  </a:lnTo>
                  <a:cubicBezTo>
                    <a:pt x="1862047" y="0"/>
                    <a:pt x="1886724" y="24677"/>
                    <a:pt x="1886724" y="55117"/>
                  </a:cubicBezTo>
                  <a:lnTo>
                    <a:pt x="1886724" y="265627"/>
                  </a:lnTo>
                  <a:cubicBezTo>
                    <a:pt x="1886724" y="280245"/>
                    <a:pt x="1880917" y="294264"/>
                    <a:pt x="1870581" y="304600"/>
                  </a:cubicBezTo>
                  <a:cubicBezTo>
                    <a:pt x="1860244" y="314937"/>
                    <a:pt x="1846225" y="320744"/>
                    <a:pt x="1831607" y="320744"/>
                  </a:cubicBezTo>
                  <a:lnTo>
                    <a:pt x="55117" y="320744"/>
                  </a:lnTo>
                  <a:cubicBezTo>
                    <a:pt x="40499" y="320744"/>
                    <a:pt x="26480" y="314937"/>
                    <a:pt x="16143" y="304600"/>
                  </a:cubicBezTo>
                  <a:cubicBezTo>
                    <a:pt x="5807" y="294264"/>
                    <a:pt x="0" y="280245"/>
                    <a:pt x="0" y="265627"/>
                  </a:cubicBezTo>
                  <a:lnTo>
                    <a:pt x="0" y="55117"/>
                  </a:lnTo>
                  <a:cubicBezTo>
                    <a:pt x="0" y="40499"/>
                    <a:pt x="5807" y="26480"/>
                    <a:pt x="16143" y="16143"/>
                  </a:cubicBezTo>
                  <a:cubicBezTo>
                    <a:pt x="26480" y="5807"/>
                    <a:pt x="40499" y="0"/>
                    <a:pt x="55117" y="0"/>
                  </a:cubicBezTo>
                  <a:close/>
                </a:path>
              </a:pathLst>
            </a:custGeom>
            <a:solidFill>
              <a:srgbClr val="0D0F6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886724" cy="3588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340341" y="713538"/>
            <a:ext cx="6045749" cy="7539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800" dirty="0">
                <a:solidFill>
                  <a:srgbClr val="FFFFFF"/>
                </a:solidFill>
                <a:latin typeface="Yeseva One Bold"/>
                <a:ea typeface="Yeseva One Bold"/>
              </a:rPr>
              <a:t>﻿METHODOLOGY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7A45D39-FECC-480E-9BF6-4B599DAE4D2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60" t="3685" r="12079" b="8495"/>
          <a:stretch/>
        </p:blipFill>
        <p:spPr>
          <a:xfrm>
            <a:off x="9144000" y="801726"/>
            <a:ext cx="8088086" cy="892669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886378E-12FE-4358-9043-3D616CC8D061}"/>
              </a:ext>
            </a:extLst>
          </p:cNvPr>
          <p:cNvSpPr txBox="1"/>
          <p:nvPr/>
        </p:nvSpPr>
        <p:spPr>
          <a:xfrm>
            <a:off x="987134" y="3760044"/>
            <a:ext cx="5196664" cy="36902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rgbClr val="002060"/>
                </a:solidFill>
                <a:latin typeface="+mj-lt"/>
              </a:rPr>
              <a:t>Data Acquisition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rgbClr val="002060"/>
                </a:solidFill>
                <a:latin typeface="+mj-lt"/>
              </a:rPr>
              <a:t>Data Pre-processing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rgbClr val="002060"/>
                </a:solidFill>
                <a:latin typeface="+mj-lt"/>
              </a:rPr>
              <a:t>Feature Extraction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rgbClr val="002060"/>
                </a:solidFill>
                <a:latin typeface="+mj-lt"/>
              </a:rPr>
              <a:t>Classification</a:t>
            </a:r>
          </a:p>
        </p:txBody>
      </p:sp>
    </p:spTree>
    <p:extLst>
      <p:ext uri="{BB962C8B-B14F-4D97-AF65-F5344CB8AC3E}">
        <p14:creationId xmlns:p14="http://schemas.microsoft.com/office/powerpoint/2010/main" val="12616938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0" y="1028699"/>
            <a:ext cx="18059400" cy="9258301"/>
            <a:chOff x="0" y="0"/>
            <a:chExt cx="4274726" cy="216746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274726" cy="2167467"/>
            </a:xfrm>
            <a:custGeom>
              <a:avLst/>
              <a:gdLst/>
              <a:ahLst/>
              <a:cxnLst/>
              <a:rect l="l" t="t" r="r" b="b"/>
              <a:pathLst>
                <a:path w="4274726" h="2167467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2143140"/>
                  </a:lnTo>
                  <a:cubicBezTo>
                    <a:pt x="4274726" y="2156575"/>
                    <a:pt x="4263834" y="2167467"/>
                    <a:pt x="4250399" y="2167467"/>
                  </a:cubicBezTo>
                  <a:lnTo>
                    <a:pt x="24327" y="2167467"/>
                  </a:lnTo>
                  <a:cubicBezTo>
                    <a:pt x="10891" y="2167467"/>
                    <a:pt x="0" y="2156575"/>
                    <a:pt x="0" y="2143140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FBFBFB">
                <a:alpha val="89804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274726" cy="2205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3656449" y="183103"/>
            <a:ext cx="10975101" cy="1372538"/>
            <a:chOff x="-93764" y="-38100"/>
            <a:chExt cx="1980488" cy="361492"/>
          </a:xfrm>
        </p:grpSpPr>
        <p:sp>
          <p:nvSpPr>
            <p:cNvPr id="7" name="Freeform 7"/>
            <p:cNvSpPr/>
            <p:nvPr/>
          </p:nvSpPr>
          <p:spPr>
            <a:xfrm>
              <a:off x="-93764" y="2648"/>
              <a:ext cx="1886724" cy="320744"/>
            </a:xfrm>
            <a:custGeom>
              <a:avLst/>
              <a:gdLst/>
              <a:ahLst/>
              <a:cxnLst/>
              <a:rect l="l" t="t" r="r" b="b"/>
              <a:pathLst>
                <a:path w="1886724" h="320744">
                  <a:moveTo>
                    <a:pt x="55117" y="0"/>
                  </a:moveTo>
                  <a:lnTo>
                    <a:pt x="1831607" y="0"/>
                  </a:lnTo>
                  <a:cubicBezTo>
                    <a:pt x="1862047" y="0"/>
                    <a:pt x="1886724" y="24677"/>
                    <a:pt x="1886724" y="55117"/>
                  </a:cubicBezTo>
                  <a:lnTo>
                    <a:pt x="1886724" y="265627"/>
                  </a:lnTo>
                  <a:cubicBezTo>
                    <a:pt x="1886724" y="280245"/>
                    <a:pt x="1880917" y="294264"/>
                    <a:pt x="1870581" y="304600"/>
                  </a:cubicBezTo>
                  <a:cubicBezTo>
                    <a:pt x="1860244" y="314937"/>
                    <a:pt x="1846225" y="320744"/>
                    <a:pt x="1831607" y="320744"/>
                  </a:cubicBezTo>
                  <a:lnTo>
                    <a:pt x="55117" y="320744"/>
                  </a:lnTo>
                  <a:cubicBezTo>
                    <a:pt x="40499" y="320744"/>
                    <a:pt x="26480" y="314937"/>
                    <a:pt x="16143" y="304600"/>
                  </a:cubicBezTo>
                  <a:cubicBezTo>
                    <a:pt x="5807" y="294264"/>
                    <a:pt x="0" y="280245"/>
                    <a:pt x="0" y="265627"/>
                  </a:cubicBezTo>
                  <a:lnTo>
                    <a:pt x="0" y="55117"/>
                  </a:lnTo>
                  <a:cubicBezTo>
                    <a:pt x="0" y="40499"/>
                    <a:pt x="5807" y="26480"/>
                    <a:pt x="16143" y="16143"/>
                  </a:cubicBezTo>
                  <a:cubicBezTo>
                    <a:pt x="26480" y="5807"/>
                    <a:pt x="40499" y="0"/>
                    <a:pt x="55117" y="0"/>
                  </a:cubicBezTo>
                  <a:close/>
                </a:path>
              </a:pathLst>
            </a:custGeom>
            <a:solidFill>
              <a:srgbClr val="0D0F6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886724" cy="3588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4623070" y="526460"/>
            <a:ext cx="8522249" cy="7539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800" dirty="0">
                <a:solidFill>
                  <a:srgbClr val="FFFFFF"/>
                </a:solidFill>
                <a:latin typeface="Yeseva One Bold"/>
                <a:ea typeface="Yeseva One Bold"/>
              </a:rPr>
              <a:t>﻿HARDWARE COMPONENTS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DF52F98-AF9E-43FD-B889-A9291E491F9B}"/>
              </a:ext>
            </a:extLst>
          </p:cNvPr>
          <p:cNvSpPr txBox="1"/>
          <p:nvPr/>
        </p:nvSpPr>
        <p:spPr>
          <a:xfrm>
            <a:off x="451913" y="3149979"/>
            <a:ext cx="6663602" cy="4852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0" lvl="1" indent="-228600">
              <a:lnSpc>
                <a:spcPct val="120000"/>
              </a:lnSpc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r>
              <a:rPr lang="en-US" sz="3600" dirty="0"/>
              <a:t>MYO Armband  EMG Sensor </a:t>
            </a:r>
          </a:p>
          <a:p>
            <a:pPr marL="914400" lvl="1" indent="-228600">
              <a:lnSpc>
                <a:spcPct val="120000"/>
              </a:lnSpc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r>
              <a:rPr lang="en-US" sz="3600" dirty="0"/>
              <a:t>DC Air Pump</a:t>
            </a:r>
          </a:p>
          <a:p>
            <a:pPr marL="914400" lvl="1" indent="-228600">
              <a:lnSpc>
                <a:spcPct val="120000"/>
              </a:lnSpc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r>
              <a:rPr lang="en-US" sz="3600" dirty="0"/>
              <a:t> Solenoids</a:t>
            </a:r>
          </a:p>
          <a:p>
            <a:pPr marL="914400" lvl="1" indent="-228600">
              <a:lnSpc>
                <a:spcPct val="120000"/>
              </a:lnSpc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r>
              <a:rPr lang="en-US" sz="3600" dirty="0"/>
              <a:t>Relay</a:t>
            </a:r>
          </a:p>
          <a:p>
            <a:pPr marL="914400" lvl="1" indent="-228600">
              <a:lnSpc>
                <a:spcPct val="120000"/>
              </a:lnSpc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r>
              <a:rPr lang="en-US" sz="3600" dirty="0"/>
              <a:t>Bluetooth Module</a:t>
            </a:r>
          </a:p>
          <a:p>
            <a:pPr marL="914400" lvl="1" indent="-228600">
              <a:lnSpc>
                <a:spcPct val="120000"/>
              </a:lnSpc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r>
              <a:rPr lang="en-US" sz="3600" dirty="0"/>
              <a:t> Arduino Uno</a:t>
            </a:r>
          </a:p>
          <a:p>
            <a:pPr marL="914400" lvl="1" indent="-228600">
              <a:lnSpc>
                <a:spcPct val="120000"/>
              </a:lnSpc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04FF1C0-5421-434F-81FB-4894EC316C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3801" y="2083778"/>
            <a:ext cx="4209053" cy="368292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2ACC7C9-BF2F-4977-B1AE-D95FA8BDFD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11946" y="1821115"/>
            <a:ext cx="3380842" cy="338084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C3D3730-151C-4DB0-8CF2-2F556833A0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86579" y="6163968"/>
            <a:ext cx="3462113" cy="323826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45961C0-EC75-43BE-97DA-89B7DFD568A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5403" y="6520658"/>
            <a:ext cx="3297599" cy="329759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CFCB045-BB08-473E-8BCE-5D2D4BF602E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8311" y="5911344"/>
            <a:ext cx="3743515" cy="3743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8711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 2">
            <a:extLst>
              <a:ext uri="{FF2B5EF4-FFF2-40B4-BE49-F238E27FC236}">
                <a16:creationId xmlns:a16="http://schemas.microsoft.com/office/drawing/2014/main" id="{8940D3FE-4D7C-4E2B-851D-6C8B95D89EAA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grpSp>
        <p:nvGrpSpPr>
          <p:cNvPr id="6" name="Group 6"/>
          <p:cNvGrpSpPr/>
          <p:nvPr/>
        </p:nvGrpSpPr>
        <p:grpSpPr>
          <a:xfrm>
            <a:off x="4424433" y="190310"/>
            <a:ext cx="9439134" cy="1372538"/>
            <a:chOff x="-93764" y="-38100"/>
            <a:chExt cx="1980488" cy="361492"/>
          </a:xfrm>
        </p:grpSpPr>
        <p:sp>
          <p:nvSpPr>
            <p:cNvPr id="7" name="Freeform 7"/>
            <p:cNvSpPr/>
            <p:nvPr/>
          </p:nvSpPr>
          <p:spPr>
            <a:xfrm>
              <a:off x="-93764" y="2648"/>
              <a:ext cx="1886724" cy="320744"/>
            </a:xfrm>
            <a:custGeom>
              <a:avLst/>
              <a:gdLst/>
              <a:ahLst/>
              <a:cxnLst/>
              <a:rect l="l" t="t" r="r" b="b"/>
              <a:pathLst>
                <a:path w="1886724" h="320744">
                  <a:moveTo>
                    <a:pt x="55117" y="0"/>
                  </a:moveTo>
                  <a:lnTo>
                    <a:pt x="1831607" y="0"/>
                  </a:lnTo>
                  <a:cubicBezTo>
                    <a:pt x="1862047" y="0"/>
                    <a:pt x="1886724" y="24677"/>
                    <a:pt x="1886724" y="55117"/>
                  </a:cubicBezTo>
                  <a:lnTo>
                    <a:pt x="1886724" y="265627"/>
                  </a:lnTo>
                  <a:cubicBezTo>
                    <a:pt x="1886724" y="280245"/>
                    <a:pt x="1880917" y="294264"/>
                    <a:pt x="1870581" y="304600"/>
                  </a:cubicBezTo>
                  <a:cubicBezTo>
                    <a:pt x="1860244" y="314937"/>
                    <a:pt x="1846225" y="320744"/>
                    <a:pt x="1831607" y="320744"/>
                  </a:cubicBezTo>
                  <a:lnTo>
                    <a:pt x="55117" y="320744"/>
                  </a:lnTo>
                  <a:cubicBezTo>
                    <a:pt x="40499" y="320744"/>
                    <a:pt x="26480" y="314937"/>
                    <a:pt x="16143" y="304600"/>
                  </a:cubicBezTo>
                  <a:cubicBezTo>
                    <a:pt x="5807" y="294264"/>
                    <a:pt x="0" y="280245"/>
                    <a:pt x="0" y="265627"/>
                  </a:cubicBezTo>
                  <a:lnTo>
                    <a:pt x="0" y="55117"/>
                  </a:lnTo>
                  <a:cubicBezTo>
                    <a:pt x="0" y="40499"/>
                    <a:pt x="5807" y="26480"/>
                    <a:pt x="16143" y="16143"/>
                  </a:cubicBezTo>
                  <a:cubicBezTo>
                    <a:pt x="26480" y="5807"/>
                    <a:pt x="40499" y="0"/>
                    <a:pt x="55117" y="0"/>
                  </a:cubicBezTo>
                  <a:close/>
                </a:path>
              </a:pathLst>
            </a:custGeom>
            <a:solidFill>
              <a:srgbClr val="0D0F6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886724" cy="3588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5147743" y="494557"/>
            <a:ext cx="7545628" cy="7539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800" dirty="0">
                <a:solidFill>
                  <a:srgbClr val="FFFFFF"/>
                </a:solidFill>
                <a:latin typeface="Yeseva One Bold"/>
                <a:ea typeface="Yeseva One Bold"/>
              </a:rPr>
              <a:t>﻿GLOVE DESIGNING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303798A-1AB1-4214-91DA-9DE858821FDB}"/>
              </a:ext>
            </a:extLst>
          </p:cNvPr>
          <p:cNvSpPr/>
          <p:nvPr/>
        </p:nvSpPr>
        <p:spPr>
          <a:xfrm>
            <a:off x="6082389" y="1925529"/>
            <a:ext cx="11892776" cy="807753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277EFE0-BAF0-4B2D-A252-474CA9AE8A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600" y="2043013"/>
            <a:ext cx="11555972" cy="7672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4628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 2">
            <a:extLst>
              <a:ext uri="{FF2B5EF4-FFF2-40B4-BE49-F238E27FC236}">
                <a16:creationId xmlns:a16="http://schemas.microsoft.com/office/drawing/2014/main" id="{8940D3FE-4D7C-4E2B-851D-6C8B95D89EAA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grpSp>
        <p:nvGrpSpPr>
          <p:cNvPr id="21" name="Group 3">
            <a:extLst>
              <a:ext uri="{FF2B5EF4-FFF2-40B4-BE49-F238E27FC236}">
                <a16:creationId xmlns:a16="http://schemas.microsoft.com/office/drawing/2014/main" id="{8515C724-9B4D-404C-8023-22D858C6A65F}"/>
              </a:ext>
            </a:extLst>
          </p:cNvPr>
          <p:cNvGrpSpPr/>
          <p:nvPr/>
        </p:nvGrpSpPr>
        <p:grpSpPr>
          <a:xfrm>
            <a:off x="5151633" y="1996804"/>
            <a:ext cx="7630886" cy="7543800"/>
            <a:chOff x="0" y="0"/>
            <a:chExt cx="4274726" cy="2167467"/>
          </a:xfrm>
        </p:grpSpPr>
        <p:sp>
          <p:nvSpPr>
            <p:cNvPr id="26" name="Freeform 4">
              <a:extLst>
                <a:ext uri="{FF2B5EF4-FFF2-40B4-BE49-F238E27FC236}">
                  <a16:creationId xmlns:a16="http://schemas.microsoft.com/office/drawing/2014/main" id="{FF64905D-3838-4233-81D7-6EC99BA19760}"/>
                </a:ext>
              </a:extLst>
            </p:cNvPr>
            <p:cNvSpPr/>
            <p:nvPr/>
          </p:nvSpPr>
          <p:spPr>
            <a:xfrm>
              <a:off x="0" y="0"/>
              <a:ext cx="4274726" cy="2167467"/>
            </a:xfrm>
            <a:custGeom>
              <a:avLst/>
              <a:gdLst/>
              <a:ahLst/>
              <a:cxnLst/>
              <a:rect l="l" t="t" r="r" b="b"/>
              <a:pathLst>
                <a:path w="4274726" h="2167467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2143140"/>
                  </a:lnTo>
                  <a:cubicBezTo>
                    <a:pt x="4274726" y="2156575"/>
                    <a:pt x="4263834" y="2167467"/>
                    <a:pt x="4250399" y="2167467"/>
                  </a:cubicBezTo>
                  <a:lnTo>
                    <a:pt x="24327" y="2167467"/>
                  </a:lnTo>
                  <a:cubicBezTo>
                    <a:pt x="10891" y="2167467"/>
                    <a:pt x="0" y="2156575"/>
                    <a:pt x="0" y="2143140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FBFBFB">
                <a:alpha val="89804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TextBox 5">
              <a:extLst>
                <a:ext uri="{FF2B5EF4-FFF2-40B4-BE49-F238E27FC236}">
                  <a16:creationId xmlns:a16="http://schemas.microsoft.com/office/drawing/2014/main" id="{03DF80EE-4277-4694-806E-E952F3DEBD2F}"/>
                </a:ext>
              </a:extLst>
            </p:cNvPr>
            <p:cNvSpPr txBox="1"/>
            <p:nvPr/>
          </p:nvSpPr>
          <p:spPr>
            <a:xfrm>
              <a:off x="0" y="-38100"/>
              <a:ext cx="4274726" cy="2205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5087947" y="245830"/>
            <a:ext cx="8819868" cy="1372538"/>
            <a:chOff x="-93764" y="-38100"/>
            <a:chExt cx="1980488" cy="361492"/>
          </a:xfrm>
        </p:grpSpPr>
        <p:sp>
          <p:nvSpPr>
            <p:cNvPr id="7" name="Freeform 7"/>
            <p:cNvSpPr/>
            <p:nvPr/>
          </p:nvSpPr>
          <p:spPr>
            <a:xfrm>
              <a:off x="-93764" y="2648"/>
              <a:ext cx="1886724" cy="320744"/>
            </a:xfrm>
            <a:custGeom>
              <a:avLst/>
              <a:gdLst/>
              <a:ahLst/>
              <a:cxnLst/>
              <a:rect l="l" t="t" r="r" b="b"/>
              <a:pathLst>
                <a:path w="1886724" h="320744">
                  <a:moveTo>
                    <a:pt x="55117" y="0"/>
                  </a:moveTo>
                  <a:lnTo>
                    <a:pt x="1831607" y="0"/>
                  </a:lnTo>
                  <a:cubicBezTo>
                    <a:pt x="1862047" y="0"/>
                    <a:pt x="1886724" y="24677"/>
                    <a:pt x="1886724" y="55117"/>
                  </a:cubicBezTo>
                  <a:lnTo>
                    <a:pt x="1886724" y="265627"/>
                  </a:lnTo>
                  <a:cubicBezTo>
                    <a:pt x="1886724" y="280245"/>
                    <a:pt x="1880917" y="294264"/>
                    <a:pt x="1870581" y="304600"/>
                  </a:cubicBezTo>
                  <a:cubicBezTo>
                    <a:pt x="1860244" y="314937"/>
                    <a:pt x="1846225" y="320744"/>
                    <a:pt x="1831607" y="320744"/>
                  </a:cubicBezTo>
                  <a:lnTo>
                    <a:pt x="55117" y="320744"/>
                  </a:lnTo>
                  <a:cubicBezTo>
                    <a:pt x="40499" y="320744"/>
                    <a:pt x="26480" y="314937"/>
                    <a:pt x="16143" y="304600"/>
                  </a:cubicBezTo>
                  <a:cubicBezTo>
                    <a:pt x="5807" y="294264"/>
                    <a:pt x="0" y="280245"/>
                    <a:pt x="0" y="265627"/>
                  </a:cubicBezTo>
                  <a:lnTo>
                    <a:pt x="0" y="55117"/>
                  </a:lnTo>
                  <a:cubicBezTo>
                    <a:pt x="0" y="40499"/>
                    <a:pt x="5807" y="26480"/>
                    <a:pt x="16143" y="16143"/>
                  </a:cubicBezTo>
                  <a:cubicBezTo>
                    <a:pt x="26480" y="5807"/>
                    <a:pt x="40499" y="0"/>
                    <a:pt x="55117" y="0"/>
                  </a:cubicBezTo>
                  <a:close/>
                </a:path>
              </a:pathLst>
            </a:custGeom>
            <a:solidFill>
              <a:srgbClr val="0D0F68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886724" cy="3588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5743098" y="603761"/>
            <a:ext cx="6747745" cy="7539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800" dirty="0">
                <a:solidFill>
                  <a:srgbClr val="FFFFFF"/>
                </a:solidFill>
                <a:latin typeface="Yeseva One Bold"/>
                <a:ea typeface="Yeseva One Bold"/>
              </a:rPr>
              <a:t>﻿CLASSIFICATION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886378E-12FE-4358-9043-3D616CC8D061}"/>
              </a:ext>
            </a:extLst>
          </p:cNvPr>
          <p:cNvSpPr txBox="1"/>
          <p:nvPr/>
        </p:nvSpPr>
        <p:spPr>
          <a:xfrm>
            <a:off x="5470780" y="3387093"/>
            <a:ext cx="6960741" cy="36902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rgbClr val="002060"/>
                </a:solidFill>
                <a:latin typeface="+mj-lt"/>
              </a:rPr>
              <a:t>Linear Discriminant Analysis Classifier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rgbClr val="002060"/>
                </a:solidFill>
                <a:latin typeface="+mj-lt"/>
              </a:rPr>
              <a:t>Random Forest Classifier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rgbClr val="002060"/>
                </a:solidFill>
                <a:latin typeface="+mj-lt"/>
              </a:rPr>
              <a:t>Fine Decision Tree</a:t>
            </a:r>
          </a:p>
        </p:txBody>
      </p:sp>
    </p:spTree>
    <p:extLst>
      <p:ext uri="{BB962C8B-B14F-4D97-AF65-F5344CB8AC3E}">
        <p14:creationId xmlns:p14="http://schemas.microsoft.com/office/powerpoint/2010/main" val="120517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 2">
            <a:extLst>
              <a:ext uri="{FF2B5EF4-FFF2-40B4-BE49-F238E27FC236}">
                <a16:creationId xmlns:a16="http://schemas.microsoft.com/office/drawing/2014/main" id="{8940D3FE-4D7C-4E2B-851D-6C8B95D89EAA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grpSp>
        <p:nvGrpSpPr>
          <p:cNvPr id="6" name="Group 6"/>
          <p:cNvGrpSpPr/>
          <p:nvPr/>
        </p:nvGrpSpPr>
        <p:grpSpPr>
          <a:xfrm>
            <a:off x="162066" y="409291"/>
            <a:ext cx="12258534" cy="1372538"/>
            <a:chOff x="-93764" y="-38100"/>
            <a:chExt cx="1980488" cy="361492"/>
          </a:xfrm>
        </p:grpSpPr>
        <p:sp>
          <p:nvSpPr>
            <p:cNvPr id="7" name="Freeform 7"/>
            <p:cNvSpPr/>
            <p:nvPr/>
          </p:nvSpPr>
          <p:spPr>
            <a:xfrm>
              <a:off x="-93764" y="2648"/>
              <a:ext cx="1886724" cy="320744"/>
            </a:xfrm>
            <a:custGeom>
              <a:avLst/>
              <a:gdLst/>
              <a:ahLst/>
              <a:cxnLst/>
              <a:rect l="l" t="t" r="r" b="b"/>
              <a:pathLst>
                <a:path w="1886724" h="320744">
                  <a:moveTo>
                    <a:pt x="55117" y="0"/>
                  </a:moveTo>
                  <a:lnTo>
                    <a:pt x="1831607" y="0"/>
                  </a:lnTo>
                  <a:cubicBezTo>
                    <a:pt x="1862047" y="0"/>
                    <a:pt x="1886724" y="24677"/>
                    <a:pt x="1886724" y="55117"/>
                  </a:cubicBezTo>
                  <a:lnTo>
                    <a:pt x="1886724" y="265627"/>
                  </a:lnTo>
                  <a:cubicBezTo>
                    <a:pt x="1886724" y="280245"/>
                    <a:pt x="1880917" y="294264"/>
                    <a:pt x="1870581" y="304600"/>
                  </a:cubicBezTo>
                  <a:cubicBezTo>
                    <a:pt x="1860244" y="314937"/>
                    <a:pt x="1846225" y="320744"/>
                    <a:pt x="1831607" y="320744"/>
                  </a:cubicBezTo>
                  <a:lnTo>
                    <a:pt x="55117" y="320744"/>
                  </a:lnTo>
                  <a:cubicBezTo>
                    <a:pt x="40499" y="320744"/>
                    <a:pt x="26480" y="314937"/>
                    <a:pt x="16143" y="304600"/>
                  </a:cubicBezTo>
                  <a:cubicBezTo>
                    <a:pt x="5807" y="294264"/>
                    <a:pt x="0" y="280245"/>
                    <a:pt x="0" y="265627"/>
                  </a:cubicBezTo>
                  <a:lnTo>
                    <a:pt x="0" y="55117"/>
                  </a:lnTo>
                  <a:cubicBezTo>
                    <a:pt x="0" y="40499"/>
                    <a:pt x="5807" y="26480"/>
                    <a:pt x="16143" y="16143"/>
                  </a:cubicBezTo>
                  <a:cubicBezTo>
                    <a:pt x="26480" y="5807"/>
                    <a:pt x="40499" y="0"/>
                    <a:pt x="55117" y="0"/>
                  </a:cubicBezTo>
                  <a:close/>
                </a:path>
              </a:pathLst>
            </a:custGeom>
            <a:solidFill>
              <a:srgbClr val="0D0F6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886724" cy="3588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650347" y="756487"/>
            <a:ext cx="10855853" cy="7539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800" dirty="0">
                <a:solidFill>
                  <a:srgbClr val="FFFFFF"/>
                </a:solidFill>
                <a:latin typeface="Yeseva One Bold"/>
                <a:ea typeface="Yeseva One Bold"/>
              </a:rPr>
              <a:t>﻿RESULTS OF REAL-TIME DATA</a:t>
            </a:r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933F0318-F10E-5A9F-75B7-AE6C3128F563}"/>
              </a:ext>
            </a:extLst>
          </p:cNvPr>
          <p:cNvGrpSpPr/>
          <p:nvPr/>
        </p:nvGrpSpPr>
        <p:grpSpPr>
          <a:xfrm>
            <a:off x="-1295400" y="1659262"/>
            <a:ext cx="17792141" cy="8208638"/>
            <a:chOff x="0" y="-38100"/>
            <a:chExt cx="4274726" cy="2205567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1D80F879-BE8F-29C6-0342-489ABDD748CD}"/>
                </a:ext>
              </a:extLst>
            </p:cNvPr>
            <p:cNvSpPr/>
            <p:nvPr/>
          </p:nvSpPr>
          <p:spPr>
            <a:xfrm>
              <a:off x="997638" y="304327"/>
              <a:ext cx="3277088" cy="1863140"/>
            </a:xfrm>
            <a:custGeom>
              <a:avLst/>
              <a:gdLst/>
              <a:ahLst/>
              <a:cxnLst/>
              <a:rect l="l" t="t" r="r" b="b"/>
              <a:pathLst>
                <a:path w="4274726" h="2167467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2143140"/>
                  </a:lnTo>
                  <a:cubicBezTo>
                    <a:pt x="4274726" y="2156575"/>
                    <a:pt x="4263834" y="2167467"/>
                    <a:pt x="4250399" y="2167467"/>
                  </a:cubicBezTo>
                  <a:lnTo>
                    <a:pt x="24327" y="2167467"/>
                  </a:lnTo>
                  <a:cubicBezTo>
                    <a:pt x="10891" y="2167467"/>
                    <a:pt x="0" y="2156575"/>
                    <a:pt x="0" y="2143140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FBFBFB">
                <a:alpha val="89804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04E95363-0CBA-FEA5-B6CB-802F5319A366}"/>
                </a:ext>
              </a:extLst>
            </p:cNvPr>
            <p:cNvSpPr txBox="1"/>
            <p:nvPr/>
          </p:nvSpPr>
          <p:spPr>
            <a:xfrm>
              <a:off x="0" y="-38100"/>
              <a:ext cx="4274726" cy="2205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8187F449-90D0-C337-3A48-79E4E07EC2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3544543"/>
              </p:ext>
            </p:extLst>
          </p:nvPr>
        </p:nvGraphicFramePr>
        <p:xfrm>
          <a:off x="3200400" y="4912856"/>
          <a:ext cx="14859000" cy="2927724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3755510">
                  <a:extLst>
                    <a:ext uri="{9D8B030D-6E8A-4147-A177-3AD203B41FA5}">
                      <a16:colId xmlns:a16="http://schemas.microsoft.com/office/drawing/2014/main" val="1774076773"/>
                    </a:ext>
                  </a:extLst>
                </a:gridCol>
                <a:gridCol w="3271183">
                  <a:extLst>
                    <a:ext uri="{9D8B030D-6E8A-4147-A177-3AD203B41FA5}">
                      <a16:colId xmlns:a16="http://schemas.microsoft.com/office/drawing/2014/main" val="2833291068"/>
                    </a:ext>
                  </a:extLst>
                </a:gridCol>
                <a:gridCol w="2826409">
                  <a:extLst>
                    <a:ext uri="{9D8B030D-6E8A-4147-A177-3AD203B41FA5}">
                      <a16:colId xmlns:a16="http://schemas.microsoft.com/office/drawing/2014/main" val="2136065413"/>
                    </a:ext>
                  </a:extLst>
                </a:gridCol>
                <a:gridCol w="5005898">
                  <a:extLst>
                    <a:ext uri="{9D8B030D-6E8A-4147-A177-3AD203B41FA5}">
                      <a16:colId xmlns:a16="http://schemas.microsoft.com/office/drawing/2014/main" val="3625845291"/>
                    </a:ext>
                  </a:extLst>
                </a:gridCol>
              </a:tblGrid>
              <a:tr h="736974"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b="1" u="none" strike="noStrike" dirty="0">
                          <a:effectLst/>
                        </a:rPr>
                        <a:t>Classifiers</a:t>
                      </a:r>
                      <a:endParaRPr lang="en-US" sz="3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b="1" u="none" strike="noStrike" dirty="0">
                          <a:effectLst/>
                        </a:rPr>
                        <a:t>Fine Decision Tree</a:t>
                      </a:r>
                      <a:endParaRPr lang="en-US" sz="3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b="1" u="none" strike="noStrike" dirty="0">
                          <a:effectLst/>
                        </a:rPr>
                        <a:t>Random Forest</a:t>
                      </a:r>
                      <a:endParaRPr lang="en-US" sz="3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b="1" u="none" strike="noStrike" dirty="0">
                          <a:effectLst/>
                        </a:rPr>
                        <a:t>Linear Discriminant Analysis</a:t>
                      </a:r>
                      <a:endParaRPr lang="en-US" sz="30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00002069"/>
                  </a:ext>
                </a:extLst>
              </a:tr>
              <a:tr h="838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Standard Deviation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0.063782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0.053679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0.071356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75993176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Average Accuracy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82.36%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b="0" u="none" strike="noStrike" dirty="0">
                          <a:effectLst/>
                          <a:highlight>
                            <a:srgbClr val="FFFF00"/>
                          </a:highlight>
                        </a:rPr>
                        <a:t>89.76%</a:t>
                      </a:r>
                      <a:endParaRPr lang="en-US" sz="30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b="0" u="none" strike="noStrike" dirty="0">
                          <a:effectLst/>
                        </a:rPr>
                        <a:t>76.96%</a:t>
                      </a:r>
                      <a:endParaRPr lang="en-US" sz="3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93440794"/>
                  </a:ext>
                </a:extLst>
              </a:tr>
              <a:tr h="6667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Variance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0.004068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0.002881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0.005093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532223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060240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 2">
            <a:extLst>
              <a:ext uri="{FF2B5EF4-FFF2-40B4-BE49-F238E27FC236}">
                <a16:creationId xmlns:a16="http://schemas.microsoft.com/office/drawing/2014/main" id="{8940D3FE-4D7C-4E2B-851D-6C8B95D89EAA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grpSp>
        <p:nvGrpSpPr>
          <p:cNvPr id="21" name="Group 3">
            <a:extLst>
              <a:ext uri="{FF2B5EF4-FFF2-40B4-BE49-F238E27FC236}">
                <a16:creationId xmlns:a16="http://schemas.microsoft.com/office/drawing/2014/main" id="{8515C724-9B4D-404C-8023-22D858C6A65F}"/>
              </a:ext>
            </a:extLst>
          </p:cNvPr>
          <p:cNvGrpSpPr/>
          <p:nvPr/>
        </p:nvGrpSpPr>
        <p:grpSpPr>
          <a:xfrm>
            <a:off x="191059" y="2029662"/>
            <a:ext cx="17792141" cy="8066838"/>
            <a:chOff x="0" y="0"/>
            <a:chExt cx="4274726" cy="2167467"/>
          </a:xfrm>
        </p:grpSpPr>
        <p:sp>
          <p:nvSpPr>
            <p:cNvPr id="26" name="Freeform 4">
              <a:extLst>
                <a:ext uri="{FF2B5EF4-FFF2-40B4-BE49-F238E27FC236}">
                  <a16:creationId xmlns:a16="http://schemas.microsoft.com/office/drawing/2014/main" id="{FF64905D-3838-4233-81D7-6EC99BA19760}"/>
                </a:ext>
              </a:extLst>
            </p:cNvPr>
            <p:cNvSpPr/>
            <p:nvPr/>
          </p:nvSpPr>
          <p:spPr>
            <a:xfrm>
              <a:off x="0" y="0"/>
              <a:ext cx="4274726" cy="2167467"/>
            </a:xfrm>
            <a:custGeom>
              <a:avLst/>
              <a:gdLst/>
              <a:ahLst/>
              <a:cxnLst/>
              <a:rect l="l" t="t" r="r" b="b"/>
              <a:pathLst>
                <a:path w="4274726" h="2167467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2143140"/>
                  </a:lnTo>
                  <a:cubicBezTo>
                    <a:pt x="4274726" y="2156575"/>
                    <a:pt x="4263834" y="2167467"/>
                    <a:pt x="4250399" y="2167467"/>
                  </a:cubicBezTo>
                  <a:lnTo>
                    <a:pt x="24327" y="2167467"/>
                  </a:lnTo>
                  <a:cubicBezTo>
                    <a:pt x="10891" y="2167467"/>
                    <a:pt x="0" y="2156575"/>
                    <a:pt x="0" y="2143140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FBFBFB">
                <a:alpha val="89804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TextBox 5">
              <a:extLst>
                <a:ext uri="{FF2B5EF4-FFF2-40B4-BE49-F238E27FC236}">
                  <a16:creationId xmlns:a16="http://schemas.microsoft.com/office/drawing/2014/main" id="{03DF80EE-4277-4694-806E-E952F3DEBD2F}"/>
                </a:ext>
              </a:extLst>
            </p:cNvPr>
            <p:cNvSpPr txBox="1"/>
            <p:nvPr/>
          </p:nvSpPr>
          <p:spPr>
            <a:xfrm>
              <a:off x="0" y="-38100"/>
              <a:ext cx="4274726" cy="2205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b="1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A060BFF9-D7AA-492A-AC44-774C5DA67320}"/>
              </a:ext>
            </a:extLst>
          </p:cNvPr>
          <p:cNvSpPr txBox="1"/>
          <p:nvPr/>
        </p:nvSpPr>
        <p:spPr>
          <a:xfrm>
            <a:off x="11006826" y="3669691"/>
            <a:ext cx="6976374" cy="48554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0" lvl="1" indent="-228600">
              <a:lnSpc>
                <a:spcPct val="120000"/>
              </a:lnSpc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r>
              <a:rPr lang="en-US" sz="3600" dirty="0"/>
              <a:t>Random Forest gives Highest Accuracy (89.76%)</a:t>
            </a:r>
          </a:p>
          <a:p>
            <a:pPr marL="914400" lvl="1" indent="-228600">
              <a:lnSpc>
                <a:spcPct val="120000"/>
              </a:lnSpc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r>
              <a:rPr lang="en-US" sz="3600" dirty="0"/>
              <a:t> Fine Decision Tree gives moderate Accuracy (82.36%)</a:t>
            </a:r>
          </a:p>
          <a:p>
            <a:pPr marL="914400" lvl="1" indent="-228600">
              <a:lnSpc>
                <a:spcPct val="120000"/>
              </a:lnSpc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r>
              <a:rPr lang="en-US" sz="3600" dirty="0"/>
              <a:t>Linear Discriminant Analysis gives the lowest Accuracy (76.96%)</a:t>
            </a:r>
          </a:p>
        </p:txBody>
      </p:sp>
      <p:grpSp>
        <p:nvGrpSpPr>
          <p:cNvPr id="12" name="Group 6">
            <a:extLst>
              <a:ext uri="{FF2B5EF4-FFF2-40B4-BE49-F238E27FC236}">
                <a16:creationId xmlns:a16="http://schemas.microsoft.com/office/drawing/2014/main" id="{880B2D24-A156-47FA-B0D0-1CEFDA225F52}"/>
              </a:ext>
            </a:extLst>
          </p:cNvPr>
          <p:cNvGrpSpPr/>
          <p:nvPr/>
        </p:nvGrpSpPr>
        <p:grpSpPr>
          <a:xfrm>
            <a:off x="162066" y="409291"/>
            <a:ext cx="12258534" cy="1372538"/>
            <a:chOff x="-93764" y="-38100"/>
            <a:chExt cx="1980488" cy="361492"/>
          </a:xfrm>
        </p:grpSpPr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5448CBEA-ABF6-4CCF-8833-908AE5F918E3}"/>
                </a:ext>
              </a:extLst>
            </p:cNvPr>
            <p:cNvSpPr/>
            <p:nvPr/>
          </p:nvSpPr>
          <p:spPr>
            <a:xfrm>
              <a:off x="-93764" y="2648"/>
              <a:ext cx="1886724" cy="320744"/>
            </a:xfrm>
            <a:custGeom>
              <a:avLst/>
              <a:gdLst/>
              <a:ahLst/>
              <a:cxnLst/>
              <a:rect l="l" t="t" r="r" b="b"/>
              <a:pathLst>
                <a:path w="1886724" h="320744">
                  <a:moveTo>
                    <a:pt x="55117" y="0"/>
                  </a:moveTo>
                  <a:lnTo>
                    <a:pt x="1831607" y="0"/>
                  </a:lnTo>
                  <a:cubicBezTo>
                    <a:pt x="1862047" y="0"/>
                    <a:pt x="1886724" y="24677"/>
                    <a:pt x="1886724" y="55117"/>
                  </a:cubicBezTo>
                  <a:lnTo>
                    <a:pt x="1886724" y="265627"/>
                  </a:lnTo>
                  <a:cubicBezTo>
                    <a:pt x="1886724" y="280245"/>
                    <a:pt x="1880917" y="294264"/>
                    <a:pt x="1870581" y="304600"/>
                  </a:cubicBezTo>
                  <a:cubicBezTo>
                    <a:pt x="1860244" y="314937"/>
                    <a:pt x="1846225" y="320744"/>
                    <a:pt x="1831607" y="320744"/>
                  </a:cubicBezTo>
                  <a:lnTo>
                    <a:pt x="55117" y="320744"/>
                  </a:lnTo>
                  <a:cubicBezTo>
                    <a:pt x="40499" y="320744"/>
                    <a:pt x="26480" y="314937"/>
                    <a:pt x="16143" y="304600"/>
                  </a:cubicBezTo>
                  <a:cubicBezTo>
                    <a:pt x="5807" y="294264"/>
                    <a:pt x="0" y="280245"/>
                    <a:pt x="0" y="265627"/>
                  </a:cubicBezTo>
                  <a:lnTo>
                    <a:pt x="0" y="55117"/>
                  </a:lnTo>
                  <a:cubicBezTo>
                    <a:pt x="0" y="40499"/>
                    <a:pt x="5807" y="26480"/>
                    <a:pt x="16143" y="16143"/>
                  </a:cubicBezTo>
                  <a:cubicBezTo>
                    <a:pt x="26480" y="5807"/>
                    <a:pt x="40499" y="0"/>
                    <a:pt x="55117" y="0"/>
                  </a:cubicBezTo>
                  <a:close/>
                </a:path>
              </a:pathLst>
            </a:custGeom>
            <a:solidFill>
              <a:srgbClr val="0D0F6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8">
              <a:extLst>
                <a:ext uri="{FF2B5EF4-FFF2-40B4-BE49-F238E27FC236}">
                  <a16:creationId xmlns:a16="http://schemas.microsoft.com/office/drawing/2014/main" id="{64CB8803-8407-4628-8316-81B008A62FBA}"/>
                </a:ext>
              </a:extLst>
            </p:cNvPr>
            <p:cNvSpPr txBox="1"/>
            <p:nvPr/>
          </p:nvSpPr>
          <p:spPr>
            <a:xfrm>
              <a:off x="0" y="-38100"/>
              <a:ext cx="1886724" cy="3588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6" name="TextBox 9">
            <a:extLst>
              <a:ext uri="{FF2B5EF4-FFF2-40B4-BE49-F238E27FC236}">
                <a16:creationId xmlns:a16="http://schemas.microsoft.com/office/drawing/2014/main" id="{9845856E-95D8-4AA7-8FFC-5E30DCAA493E}"/>
              </a:ext>
            </a:extLst>
          </p:cNvPr>
          <p:cNvSpPr txBox="1"/>
          <p:nvPr/>
        </p:nvSpPr>
        <p:spPr>
          <a:xfrm>
            <a:off x="650347" y="756487"/>
            <a:ext cx="10855853" cy="7539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800" dirty="0">
                <a:solidFill>
                  <a:srgbClr val="FFFFFF"/>
                </a:solidFill>
                <a:latin typeface="Yeseva One Bold"/>
                <a:ea typeface="Yeseva One Bold"/>
              </a:rPr>
              <a:t>﻿RESULTS OF REAL-TIME DATA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D839F5-0586-4091-B092-EBACE013C4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336" y="3398338"/>
            <a:ext cx="10697120" cy="5617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5832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 2">
            <a:extLst>
              <a:ext uri="{FF2B5EF4-FFF2-40B4-BE49-F238E27FC236}">
                <a16:creationId xmlns:a16="http://schemas.microsoft.com/office/drawing/2014/main" id="{8940D3FE-4D7C-4E2B-851D-6C8B95D89EAA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grpSp>
        <p:nvGrpSpPr>
          <p:cNvPr id="21" name="Group 3">
            <a:extLst>
              <a:ext uri="{FF2B5EF4-FFF2-40B4-BE49-F238E27FC236}">
                <a16:creationId xmlns:a16="http://schemas.microsoft.com/office/drawing/2014/main" id="{8515C724-9B4D-404C-8023-22D858C6A65F}"/>
              </a:ext>
            </a:extLst>
          </p:cNvPr>
          <p:cNvGrpSpPr/>
          <p:nvPr/>
        </p:nvGrpSpPr>
        <p:grpSpPr>
          <a:xfrm>
            <a:off x="191059" y="2029662"/>
            <a:ext cx="17792141" cy="8066838"/>
            <a:chOff x="0" y="0"/>
            <a:chExt cx="4274726" cy="2167467"/>
          </a:xfrm>
        </p:grpSpPr>
        <p:sp>
          <p:nvSpPr>
            <p:cNvPr id="26" name="Freeform 4">
              <a:extLst>
                <a:ext uri="{FF2B5EF4-FFF2-40B4-BE49-F238E27FC236}">
                  <a16:creationId xmlns:a16="http://schemas.microsoft.com/office/drawing/2014/main" id="{FF64905D-3838-4233-81D7-6EC99BA19760}"/>
                </a:ext>
              </a:extLst>
            </p:cNvPr>
            <p:cNvSpPr/>
            <p:nvPr/>
          </p:nvSpPr>
          <p:spPr>
            <a:xfrm>
              <a:off x="0" y="0"/>
              <a:ext cx="4274726" cy="2167467"/>
            </a:xfrm>
            <a:custGeom>
              <a:avLst/>
              <a:gdLst/>
              <a:ahLst/>
              <a:cxnLst/>
              <a:rect l="l" t="t" r="r" b="b"/>
              <a:pathLst>
                <a:path w="4274726" h="2167467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2143140"/>
                  </a:lnTo>
                  <a:cubicBezTo>
                    <a:pt x="4274726" y="2156575"/>
                    <a:pt x="4263834" y="2167467"/>
                    <a:pt x="4250399" y="2167467"/>
                  </a:cubicBezTo>
                  <a:lnTo>
                    <a:pt x="24327" y="2167467"/>
                  </a:lnTo>
                  <a:cubicBezTo>
                    <a:pt x="10891" y="2167467"/>
                    <a:pt x="0" y="2156575"/>
                    <a:pt x="0" y="2143140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FBFBFB">
                <a:alpha val="89804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TextBox 5">
              <a:extLst>
                <a:ext uri="{FF2B5EF4-FFF2-40B4-BE49-F238E27FC236}">
                  <a16:creationId xmlns:a16="http://schemas.microsoft.com/office/drawing/2014/main" id="{03DF80EE-4277-4694-806E-E952F3DEBD2F}"/>
                </a:ext>
              </a:extLst>
            </p:cNvPr>
            <p:cNvSpPr txBox="1"/>
            <p:nvPr/>
          </p:nvSpPr>
          <p:spPr>
            <a:xfrm>
              <a:off x="0" y="-38100"/>
              <a:ext cx="4274726" cy="2205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b="1"/>
            </a:p>
          </p:txBody>
        </p:sp>
      </p:grpSp>
      <p:grpSp>
        <p:nvGrpSpPr>
          <p:cNvPr id="12" name="Group 6">
            <a:extLst>
              <a:ext uri="{FF2B5EF4-FFF2-40B4-BE49-F238E27FC236}">
                <a16:creationId xmlns:a16="http://schemas.microsoft.com/office/drawing/2014/main" id="{880B2D24-A156-47FA-B0D0-1CEFDA225F52}"/>
              </a:ext>
            </a:extLst>
          </p:cNvPr>
          <p:cNvGrpSpPr/>
          <p:nvPr/>
        </p:nvGrpSpPr>
        <p:grpSpPr>
          <a:xfrm>
            <a:off x="162066" y="409291"/>
            <a:ext cx="12258534" cy="1372538"/>
            <a:chOff x="-93764" y="-38100"/>
            <a:chExt cx="1980488" cy="361492"/>
          </a:xfrm>
        </p:grpSpPr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5448CBEA-ABF6-4CCF-8833-908AE5F918E3}"/>
                </a:ext>
              </a:extLst>
            </p:cNvPr>
            <p:cNvSpPr/>
            <p:nvPr/>
          </p:nvSpPr>
          <p:spPr>
            <a:xfrm>
              <a:off x="-93764" y="2648"/>
              <a:ext cx="1886724" cy="320744"/>
            </a:xfrm>
            <a:custGeom>
              <a:avLst/>
              <a:gdLst/>
              <a:ahLst/>
              <a:cxnLst/>
              <a:rect l="l" t="t" r="r" b="b"/>
              <a:pathLst>
                <a:path w="1886724" h="320744">
                  <a:moveTo>
                    <a:pt x="55117" y="0"/>
                  </a:moveTo>
                  <a:lnTo>
                    <a:pt x="1831607" y="0"/>
                  </a:lnTo>
                  <a:cubicBezTo>
                    <a:pt x="1862047" y="0"/>
                    <a:pt x="1886724" y="24677"/>
                    <a:pt x="1886724" y="55117"/>
                  </a:cubicBezTo>
                  <a:lnTo>
                    <a:pt x="1886724" y="265627"/>
                  </a:lnTo>
                  <a:cubicBezTo>
                    <a:pt x="1886724" y="280245"/>
                    <a:pt x="1880917" y="294264"/>
                    <a:pt x="1870581" y="304600"/>
                  </a:cubicBezTo>
                  <a:cubicBezTo>
                    <a:pt x="1860244" y="314937"/>
                    <a:pt x="1846225" y="320744"/>
                    <a:pt x="1831607" y="320744"/>
                  </a:cubicBezTo>
                  <a:lnTo>
                    <a:pt x="55117" y="320744"/>
                  </a:lnTo>
                  <a:cubicBezTo>
                    <a:pt x="40499" y="320744"/>
                    <a:pt x="26480" y="314937"/>
                    <a:pt x="16143" y="304600"/>
                  </a:cubicBezTo>
                  <a:cubicBezTo>
                    <a:pt x="5807" y="294264"/>
                    <a:pt x="0" y="280245"/>
                    <a:pt x="0" y="265627"/>
                  </a:cubicBezTo>
                  <a:lnTo>
                    <a:pt x="0" y="55117"/>
                  </a:lnTo>
                  <a:cubicBezTo>
                    <a:pt x="0" y="40499"/>
                    <a:pt x="5807" y="26480"/>
                    <a:pt x="16143" y="16143"/>
                  </a:cubicBezTo>
                  <a:cubicBezTo>
                    <a:pt x="26480" y="5807"/>
                    <a:pt x="40499" y="0"/>
                    <a:pt x="55117" y="0"/>
                  </a:cubicBezTo>
                  <a:close/>
                </a:path>
              </a:pathLst>
            </a:custGeom>
            <a:solidFill>
              <a:srgbClr val="0D0F6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8">
              <a:extLst>
                <a:ext uri="{FF2B5EF4-FFF2-40B4-BE49-F238E27FC236}">
                  <a16:creationId xmlns:a16="http://schemas.microsoft.com/office/drawing/2014/main" id="{64CB8803-8407-4628-8316-81B008A62FBA}"/>
                </a:ext>
              </a:extLst>
            </p:cNvPr>
            <p:cNvSpPr txBox="1"/>
            <p:nvPr/>
          </p:nvSpPr>
          <p:spPr>
            <a:xfrm>
              <a:off x="0" y="-38100"/>
              <a:ext cx="1886724" cy="3588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6" name="TextBox 9">
            <a:extLst>
              <a:ext uri="{FF2B5EF4-FFF2-40B4-BE49-F238E27FC236}">
                <a16:creationId xmlns:a16="http://schemas.microsoft.com/office/drawing/2014/main" id="{9845856E-95D8-4AA7-8FFC-5E30DCAA493E}"/>
              </a:ext>
            </a:extLst>
          </p:cNvPr>
          <p:cNvSpPr txBox="1"/>
          <p:nvPr/>
        </p:nvSpPr>
        <p:spPr>
          <a:xfrm>
            <a:off x="650347" y="756487"/>
            <a:ext cx="10855853" cy="7539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800" dirty="0">
                <a:solidFill>
                  <a:srgbClr val="FFFFFF"/>
                </a:solidFill>
                <a:latin typeface="Yeseva One Bold"/>
                <a:ea typeface="Yeseva One Bold"/>
              </a:rPr>
              <a:t>﻿RESULTS OF REAL-TIME DATA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1FF0D9C-FEDE-4872-9885-7C372752F2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745" y="2677481"/>
            <a:ext cx="7584108" cy="68062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FA44C37-B6D9-4C40-8C1A-6C8B899F76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8470" y="2677480"/>
            <a:ext cx="7576457" cy="680624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667498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 2">
            <a:extLst>
              <a:ext uri="{FF2B5EF4-FFF2-40B4-BE49-F238E27FC236}">
                <a16:creationId xmlns:a16="http://schemas.microsoft.com/office/drawing/2014/main" id="{8940D3FE-4D7C-4E2B-851D-6C8B95D89EAA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grpSp>
        <p:nvGrpSpPr>
          <p:cNvPr id="6" name="Group 6"/>
          <p:cNvGrpSpPr/>
          <p:nvPr/>
        </p:nvGrpSpPr>
        <p:grpSpPr>
          <a:xfrm>
            <a:off x="162066" y="409291"/>
            <a:ext cx="12258534" cy="1914548"/>
            <a:chOff x="-93764" y="-38100"/>
            <a:chExt cx="1980488" cy="361492"/>
          </a:xfrm>
        </p:grpSpPr>
        <p:sp>
          <p:nvSpPr>
            <p:cNvPr id="7" name="Freeform 7"/>
            <p:cNvSpPr/>
            <p:nvPr/>
          </p:nvSpPr>
          <p:spPr>
            <a:xfrm>
              <a:off x="-93764" y="2648"/>
              <a:ext cx="1886724" cy="320744"/>
            </a:xfrm>
            <a:custGeom>
              <a:avLst/>
              <a:gdLst/>
              <a:ahLst/>
              <a:cxnLst/>
              <a:rect l="l" t="t" r="r" b="b"/>
              <a:pathLst>
                <a:path w="1886724" h="320744">
                  <a:moveTo>
                    <a:pt x="55117" y="0"/>
                  </a:moveTo>
                  <a:lnTo>
                    <a:pt x="1831607" y="0"/>
                  </a:lnTo>
                  <a:cubicBezTo>
                    <a:pt x="1862047" y="0"/>
                    <a:pt x="1886724" y="24677"/>
                    <a:pt x="1886724" y="55117"/>
                  </a:cubicBezTo>
                  <a:lnTo>
                    <a:pt x="1886724" y="265627"/>
                  </a:lnTo>
                  <a:cubicBezTo>
                    <a:pt x="1886724" y="280245"/>
                    <a:pt x="1880917" y="294264"/>
                    <a:pt x="1870581" y="304600"/>
                  </a:cubicBezTo>
                  <a:cubicBezTo>
                    <a:pt x="1860244" y="314937"/>
                    <a:pt x="1846225" y="320744"/>
                    <a:pt x="1831607" y="320744"/>
                  </a:cubicBezTo>
                  <a:lnTo>
                    <a:pt x="55117" y="320744"/>
                  </a:lnTo>
                  <a:cubicBezTo>
                    <a:pt x="40499" y="320744"/>
                    <a:pt x="26480" y="314937"/>
                    <a:pt x="16143" y="304600"/>
                  </a:cubicBezTo>
                  <a:cubicBezTo>
                    <a:pt x="5807" y="294264"/>
                    <a:pt x="0" y="280245"/>
                    <a:pt x="0" y="265627"/>
                  </a:cubicBezTo>
                  <a:lnTo>
                    <a:pt x="0" y="55117"/>
                  </a:lnTo>
                  <a:cubicBezTo>
                    <a:pt x="0" y="40499"/>
                    <a:pt x="5807" y="26480"/>
                    <a:pt x="16143" y="16143"/>
                  </a:cubicBezTo>
                  <a:cubicBezTo>
                    <a:pt x="26480" y="5807"/>
                    <a:pt x="40499" y="0"/>
                    <a:pt x="55117" y="0"/>
                  </a:cubicBezTo>
                  <a:close/>
                </a:path>
              </a:pathLst>
            </a:custGeom>
            <a:solidFill>
              <a:srgbClr val="0D0F6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886724" cy="3588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650347" y="756487"/>
            <a:ext cx="10855853" cy="15673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800" dirty="0">
                <a:solidFill>
                  <a:srgbClr val="FFFFFF"/>
                </a:solidFill>
                <a:latin typeface="Yeseva One Bold"/>
                <a:ea typeface="Yeseva One Bold"/>
              </a:rPr>
              <a:t>COMPARISON</a:t>
            </a:r>
          </a:p>
          <a:p>
            <a:pPr algn="ctr">
              <a:lnSpc>
                <a:spcPts val="6299"/>
              </a:lnSpc>
            </a:pPr>
            <a:r>
              <a:rPr lang="en-US" sz="4800" dirty="0">
                <a:solidFill>
                  <a:srgbClr val="FFFFFF"/>
                </a:solidFill>
                <a:latin typeface="Yeseva One Bold"/>
                <a:ea typeface="Yeseva One Bold"/>
              </a:rPr>
              <a:t>Offline Vs. Real-time</a:t>
            </a:r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933F0318-F10E-5A9F-75B7-AE6C3128F563}"/>
              </a:ext>
            </a:extLst>
          </p:cNvPr>
          <p:cNvGrpSpPr/>
          <p:nvPr/>
        </p:nvGrpSpPr>
        <p:grpSpPr>
          <a:xfrm>
            <a:off x="-1295400" y="1635180"/>
            <a:ext cx="17792141" cy="8208638"/>
            <a:chOff x="0" y="-38100"/>
            <a:chExt cx="4274726" cy="2205567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1D80F879-BE8F-29C6-0342-489ABDD748CD}"/>
                </a:ext>
              </a:extLst>
            </p:cNvPr>
            <p:cNvSpPr/>
            <p:nvPr/>
          </p:nvSpPr>
          <p:spPr>
            <a:xfrm>
              <a:off x="997638" y="304327"/>
              <a:ext cx="3277088" cy="1863140"/>
            </a:xfrm>
            <a:custGeom>
              <a:avLst/>
              <a:gdLst/>
              <a:ahLst/>
              <a:cxnLst/>
              <a:rect l="l" t="t" r="r" b="b"/>
              <a:pathLst>
                <a:path w="4274726" h="2167467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2143140"/>
                  </a:lnTo>
                  <a:cubicBezTo>
                    <a:pt x="4274726" y="2156575"/>
                    <a:pt x="4263834" y="2167467"/>
                    <a:pt x="4250399" y="2167467"/>
                  </a:cubicBezTo>
                  <a:lnTo>
                    <a:pt x="24327" y="2167467"/>
                  </a:lnTo>
                  <a:cubicBezTo>
                    <a:pt x="10891" y="2167467"/>
                    <a:pt x="0" y="2156575"/>
                    <a:pt x="0" y="2143140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FBFBFB">
                <a:alpha val="89804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04E95363-0CBA-FEA5-B6CB-802F5319A366}"/>
                </a:ext>
              </a:extLst>
            </p:cNvPr>
            <p:cNvSpPr txBox="1"/>
            <p:nvPr/>
          </p:nvSpPr>
          <p:spPr>
            <a:xfrm>
              <a:off x="0" y="-38100"/>
              <a:ext cx="4274726" cy="2205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8187F449-90D0-C337-3A48-79E4E07EC2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4043982"/>
              </p:ext>
            </p:extLst>
          </p:nvPr>
        </p:nvGraphicFramePr>
        <p:xfrm>
          <a:off x="4376790" y="4912856"/>
          <a:ext cx="12099507" cy="2927724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4899166">
                  <a:extLst>
                    <a:ext uri="{9D8B030D-6E8A-4147-A177-3AD203B41FA5}">
                      <a16:colId xmlns:a16="http://schemas.microsoft.com/office/drawing/2014/main" val="1774076773"/>
                    </a:ext>
                  </a:extLst>
                </a:gridCol>
                <a:gridCol w="2687444">
                  <a:extLst>
                    <a:ext uri="{9D8B030D-6E8A-4147-A177-3AD203B41FA5}">
                      <a16:colId xmlns:a16="http://schemas.microsoft.com/office/drawing/2014/main" val="2136065413"/>
                    </a:ext>
                  </a:extLst>
                </a:gridCol>
                <a:gridCol w="4512897">
                  <a:extLst>
                    <a:ext uri="{9D8B030D-6E8A-4147-A177-3AD203B41FA5}">
                      <a16:colId xmlns:a16="http://schemas.microsoft.com/office/drawing/2014/main" val="3625845291"/>
                    </a:ext>
                  </a:extLst>
                </a:gridCol>
              </a:tblGrid>
              <a:tr h="736974"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b="1" u="none" strike="noStrike" dirty="0">
                          <a:effectLst/>
                        </a:rPr>
                        <a:t>Classifiers</a:t>
                      </a:r>
                      <a:endParaRPr lang="en-US" sz="3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Offline Dataset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Real-time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00002069"/>
                  </a:ext>
                </a:extLst>
              </a:tr>
              <a:tr h="838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Fine Decision Tree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87.21%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82.36%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75993176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Random Forest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91.87%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89.76%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93440794"/>
                  </a:ext>
                </a:extLst>
              </a:tr>
              <a:tr h="6667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Linear Discriminant Analysis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88.75%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76.96%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532223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615842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72BDEF3C-F9C2-4564-BE5C-B70D4825303A}"/>
              </a:ext>
            </a:extLst>
          </p:cNvPr>
          <p:cNvSpPr/>
          <p:nvPr/>
        </p:nvSpPr>
        <p:spPr>
          <a:xfrm flipH="1">
            <a:off x="556084" y="4090780"/>
            <a:ext cx="4704542" cy="2119520"/>
          </a:xfrm>
          <a:custGeom>
            <a:avLst/>
            <a:gdLst/>
            <a:ahLst/>
            <a:cxnLst/>
            <a:rect l="l" t="t" r="r" b="b"/>
            <a:pathLst>
              <a:path w="8247572" h="2639223">
                <a:moveTo>
                  <a:pt x="8247572" y="0"/>
                </a:moveTo>
                <a:lnTo>
                  <a:pt x="0" y="0"/>
                </a:lnTo>
                <a:lnTo>
                  <a:pt x="0" y="2639223"/>
                </a:lnTo>
                <a:lnTo>
                  <a:pt x="8247572" y="2639223"/>
                </a:lnTo>
                <a:lnTo>
                  <a:pt x="8247572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3">
            <a:extLst>
              <a:ext uri="{FF2B5EF4-FFF2-40B4-BE49-F238E27FC236}">
                <a16:creationId xmlns:a16="http://schemas.microsoft.com/office/drawing/2014/main" id="{03199981-4107-4EE1-9964-A2695D724DBA}"/>
              </a:ext>
            </a:extLst>
          </p:cNvPr>
          <p:cNvSpPr txBox="1"/>
          <p:nvPr/>
        </p:nvSpPr>
        <p:spPr>
          <a:xfrm>
            <a:off x="1189154" y="1238117"/>
            <a:ext cx="6878165" cy="1038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133"/>
              </a:lnSpc>
            </a:pPr>
            <a:r>
              <a:rPr lang="en-US" sz="6600" dirty="0">
                <a:solidFill>
                  <a:srgbClr val="002060"/>
                </a:solidFill>
                <a:latin typeface="Garet" panose="020B0604020202020204" charset="0"/>
                <a:ea typeface="HGSSoeiKakugothicUB" panose="020B0A00000000000000" pitchFamily="34" charset="-128"/>
                <a:cs typeface="Leelawadee" panose="020B0502040204020203" pitchFamily="34" charset="-34"/>
              </a:rPr>
              <a:t>Team Members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1F6A592-FF6C-42A9-87E7-34869ADE490E}"/>
              </a:ext>
            </a:extLst>
          </p:cNvPr>
          <p:cNvSpPr txBox="1"/>
          <p:nvPr/>
        </p:nvSpPr>
        <p:spPr>
          <a:xfrm>
            <a:off x="766902" y="4635668"/>
            <a:ext cx="42829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>
                <a:latin typeface="Garet" panose="020B0604020202020204" charset="0"/>
              </a:rPr>
              <a:t>Daniyal Chaudhary</a:t>
            </a:r>
          </a:p>
          <a:p>
            <a:pPr algn="ctr"/>
            <a:r>
              <a:rPr lang="en-US" sz="3000" b="1" dirty="0">
                <a:latin typeface="Garet" panose="020B0604020202020204" charset="0"/>
              </a:rPr>
              <a:t>01-132202-009 </a:t>
            </a:r>
          </a:p>
        </p:txBody>
      </p:sp>
      <p:sp>
        <p:nvSpPr>
          <p:cNvPr id="15" name="Freeform 9">
            <a:extLst>
              <a:ext uri="{FF2B5EF4-FFF2-40B4-BE49-F238E27FC236}">
                <a16:creationId xmlns:a16="http://schemas.microsoft.com/office/drawing/2014/main" id="{5EFECE10-DD4D-4EFB-BAB7-F5BF8191F633}"/>
              </a:ext>
            </a:extLst>
          </p:cNvPr>
          <p:cNvSpPr/>
          <p:nvPr/>
        </p:nvSpPr>
        <p:spPr>
          <a:xfrm flipH="1">
            <a:off x="12288773" y="4209789"/>
            <a:ext cx="4704542" cy="2119520"/>
          </a:xfrm>
          <a:custGeom>
            <a:avLst/>
            <a:gdLst/>
            <a:ahLst/>
            <a:cxnLst/>
            <a:rect l="l" t="t" r="r" b="b"/>
            <a:pathLst>
              <a:path w="8247572" h="2639223">
                <a:moveTo>
                  <a:pt x="8247572" y="0"/>
                </a:moveTo>
                <a:lnTo>
                  <a:pt x="0" y="0"/>
                </a:lnTo>
                <a:lnTo>
                  <a:pt x="0" y="2639223"/>
                </a:lnTo>
                <a:lnTo>
                  <a:pt x="8247572" y="2639223"/>
                </a:lnTo>
                <a:lnTo>
                  <a:pt x="8247572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9">
            <a:extLst>
              <a:ext uri="{FF2B5EF4-FFF2-40B4-BE49-F238E27FC236}">
                <a16:creationId xmlns:a16="http://schemas.microsoft.com/office/drawing/2014/main" id="{65ECA804-A559-4B41-B01E-0727DACD8695}"/>
              </a:ext>
            </a:extLst>
          </p:cNvPr>
          <p:cNvSpPr/>
          <p:nvPr/>
        </p:nvSpPr>
        <p:spPr>
          <a:xfrm flipH="1">
            <a:off x="6420988" y="4209789"/>
            <a:ext cx="4704542" cy="2119520"/>
          </a:xfrm>
          <a:custGeom>
            <a:avLst/>
            <a:gdLst/>
            <a:ahLst/>
            <a:cxnLst/>
            <a:rect l="l" t="t" r="r" b="b"/>
            <a:pathLst>
              <a:path w="8247572" h="2639223">
                <a:moveTo>
                  <a:pt x="8247572" y="0"/>
                </a:moveTo>
                <a:lnTo>
                  <a:pt x="0" y="0"/>
                </a:lnTo>
                <a:lnTo>
                  <a:pt x="0" y="2639223"/>
                </a:lnTo>
                <a:lnTo>
                  <a:pt x="8247572" y="2639223"/>
                </a:lnTo>
                <a:lnTo>
                  <a:pt x="8247572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B1CBD0-A33C-4ADB-AD5A-DF4209CF77B3}"/>
              </a:ext>
            </a:extLst>
          </p:cNvPr>
          <p:cNvSpPr txBox="1"/>
          <p:nvPr/>
        </p:nvSpPr>
        <p:spPr>
          <a:xfrm>
            <a:off x="6781800" y="4642708"/>
            <a:ext cx="358852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>
                <a:latin typeface="Garet" panose="020B0604020202020204" charset="0"/>
              </a:rPr>
              <a:t>Aliza Khan</a:t>
            </a:r>
          </a:p>
          <a:p>
            <a:pPr algn="ctr"/>
            <a:r>
              <a:rPr lang="en-US" sz="3000" b="1" dirty="0">
                <a:latin typeface="Garet" panose="020B0604020202020204" charset="0"/>
              </a:rPr>
              <a:t>01-132202-047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5B5C111-8A10-4D70-A30F-08EFE8E7491C}"/>
              </a:ext>
            </a:extLst>
          </p:cNvPr>
          <p:cNvSpPr txBox="1"/>
          <p:nvPr/>
        </p:nvSpPr>
        <p:spPr>
          <a:xfrm>
            <a:off x="12649200" y="4761717"/>
            <a:ext cx="358852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>
                <a:latin typeface="Garet" panose="020B0604020202020204" charset="0"/>
              </a:rPr>
              <a:t>Ahsan Hayat</a:t>
            </a:r>
          </a:p>
          <a:p>
            <a:pPr algn="ctr"/>
            <a:r>
              <a:rPr lang="en-US" sz="3000" b="1" dirty="0">
                <a:latin typeface="Garet" panose="020B0604020202020204" charset="0"/>
              </a:rPr>
              <a:t>01-132202-047</a:t>
            </a:r>
          </a:p>
        </p:txBody>
      </p:sp>
    </p:spTree>
    <p:extLst>
      <p:ext uri="{BB962C8B-B14F-4D97-AF65-F5344CB8AC3E}">
        <p14:creationId xmlns:p14="http://schemas.microsoft.com/office/powerpoint/2010/main" val="25127687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 2">
            <a:extLst>
              <a:ext uri="{FF2B5EF4-FFF2-40B4-BE49-F238E27FC236}">
                <a16:creationId xmlns:a16="http://schemas.microsoft.com/office/drawing/2014/main" id="{8940D3FE-4D7C-4E2B-851D-6C8B95D89EAA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grpSp>
        <p:nvGrpSpPr>
          <p:cNvPr id="21" name="Group 3">
            <a:extLst>
              <a:ext uri="{FF2B5EF4-FFF2-40B4-BE49-F238E27FC236}">
                <a16:creationId xmlns:a16="http://schemas.microsoft.com/office/drawing/2014/main" id="{8515C724-9B4D-404C-8023-22D858C6A65F}"/>
              </a:ext>
            </a:extLst>
          </p:cNvPr>
          <p:cNvGrpSpPr/>
          <p:nvPr/>
        </p:nvGrpSpPr>
        <p:grpSpPr>
          <a:xfrm>
            <a:off x="191059" y="2029662"/>
            <a:ext cx="17792141" cy="8066838"/>
            <a:chOff x="0" y="0"/>
            <a:chExt cx="4274726" cy="2167467"/>
          </a:xfrm>
        </p:grpSpPr>
        <p:sp>
          <p:nvSpPr>
            <p:cNvPr id="26" name="Freeform 4">
              <a:extLst>
                <a:ext uri="{FF2B5EF4-FFF2-40B4-BE49-F238E27FC236}">
                  <a16:creationId xmlns:a16="http://schemas.microsoft.com/office/drawing/2014/main" id="{FF64905D-3838-4233-81D7-6EC99BA19760}"/>
                </a:ext>
              </a:extLst>
            </p:cNvPr>
            <p:cNvSpPr/>
            <p:nvPr/>
          </p:nvSpPr>
          <p:spPr>
            <a:xfrm>
              <a:off x="0" y="0"/>
              <a:ext cx="4274726" cy="2167467"/>
            </a:xfrm>
            <a:custGeom>
              <a:avLst/>
              <a:gdLst/>
              <a:ahLst/>
              <a:cxnLst/>
              <a:rect l="l" t="t" r="r" b="b"/>
              <a:pathLst>
                <a:path w="4274726" h="2167467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2143140"/>
                  </a:lnTo>
                  <a:cubicBezTo>
                    <a:pt x="4274726" y="2156575"/>
                    <a:pt x="4263834" y="2167467"/>
                    <a:pt x="4250399" y="2167467"/>
                  </a:cubicBezTo>
                  <a:lnTo>
                    <a:pt x="24327" y="2167467"/>
                  </a:lnTo>
                  <a:cubicBezTo>
                    <a:pt x="10891" y="2167467"/>
                    <a:pt x="0" y="2156575"/>
                    <a:pt x="0" y="2143140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FBFBFB">
                <a:alpha val="89804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TextBox 5">
              <a:extLst>
                <a:ext uri="{FF2B5EF4-FFF2-40B4-BE49-F238E27FC236}">
                  <a16:creationId xmlns:a16="http://schemas.microsoft.com/office/drawing/2014/main" id="{03DF80EE-4277-4694-806E-E952F3DEBD2F}"/>
                </a:ext>
              </a:extLst>
            </p:cNvPr>
            <p:cNvSpPr txBox="1"/>
            <p:nvPr/>
          </p:nvSpPr>
          <p:spPr>
            <a:xfrm>
              <a:off x="0" y="-38100"/>
              <a:ext cx="4274726" cy="2205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62066" y="409291"/>
            <a:ext cx="9972534" cy="1372538"/>
            <a:chOff x="-93764" y="-38100"/>
            <a:chExt cx="1980488" cy="361492"/>
          </a:xfrm>
        </p:grpSpPr>
        <p:sp>
          <p:nvSpPr>
            <p:cNvPr id="7" name="Freeform 7"/>
            <p:cNvSpPr/>
            <p:nvPr/>
          </p:nvSpPr>
          <p:spPr>
            <a:xfrm>
              <a:off x="-93764" y="2648"/>
              <a:ext cx="1886724" cy="320744"/>
            </a:xfrm>
            <a:custGeom>
              <a:avLst/>
              <a:gdLst/>
              <a:ahLst/>
              <a:cxnLst/>
              <a:rect l="l" t="t" r="r" b="b"/>
              <a:pathLst>
                <a:path w="1886724" h="320744">
                  <a:moveTo>
                    <a:pt x="55117" y="0"/>
                  </a:moveTo>
                  <a:lnTo>
                    <a:pt x="1831607" y="0"/>
                  </a:lnTo>
                  <a:cubicBezTo>
                    <a:pt x="1862047" y="0"/>
                    <a:pt x="1886724" y="24677"/>
                    <a:pt x="1886724" y="55117"/>
                  </a:cubicBezTo>
                  <a:lnTo>
                    <a:pt x="1886724" y="265627"/>
                  </a:lnTo>
                  <a:cubicBezTo>
                    <a:pt x="1886724" y="280245"/>
                    <a:pt x="1880917" y="294264"/>
                    <a:pt x="1870581" y="304600"/>
                  </a:cubicBezTo>
                  <a:cubicBezTo>
                    <a:pt x="1860244" y="314937"/>
                    <a:pt x="1846225" y="320744"/>
                    <a:pt x="1831607" y="320744"/>
                  </a:cubicBezTo>
                  <a:lnTo>
                    <a:pt x="55117" y="320744"/>
                  </a:lnTo>
                  <a:cubicBezTo>
                    <a:pt x="40499" y="320744"/>
                    <a:pt x="26480" y="314937"/>
                    <a:pt x="16143" y="304600"/>
                  </a:cubicBezTo>
                  <a:cubicBezTo>
                    <a:pt x="5807" y="294264"/>
                    <a:pt x="0" y="280245"/>
                    <a:pt x="0" y="265627"/>
                  </a:cubicBezTo>
                  <a:lnTo>
                    <a:pt x="0" y="55117"/>
                  </a:lnTo>
                  <a:cubicBezTo>
                    <a:pt x="0" y="40499"/>
                    <a:pt x="5807" y="26480"/>
                    <a:pt x="16143" y="16143"/>
                  </a:cubicBezTo>
                  <a:cubicBezTo>
                    <a:pt x="26480" y="5807"/>
                    <a:pt x="40499" y="0"/>
                    <a:pt x="55117" y="0"/>
                  </a:cubicBezTo>
                  <a:close/>
                </a:path>
              </a:pathLst>
            </a:custGeom>
            <a:solidFill>
              <a:srgbClr val="0D0F6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886724" cy="3588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782951" y="733775"/>
            <a:ext cx="8258624" cy="7539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800" dirty="0">
                <a:solidFill>
                  <a:srgbClr val="FFFFFF"/>
                </a:solidFill>
                <a:latin typeface="Yeseva One Bold"/>
                <a:ea typeface="Yeseva One Bold"/>
              </a:rPr>
              <a:t>﻿GLOVE IMPLEMENTATION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C0C63FA-F277-4D33-914A-68F3AE41A4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6378" y="2781299"/>
            <a:ext cx="9993936" cy="677192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C0CE28C-1BF4-4C1E-A5A2-74860DA1434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30"/>
          <a:stretch/>
        </p:blipFill>
        <p:spPr>
          <a:xfrm>
            <a:off x="810660" y="2563372"/>
            <a:ext cx="5963980" cy="7159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5585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 2">
            <a:extLst>
              <a:ext uri="{FF2B5EF4-FFF2-40B4-BE49-F238E27FC236}">
                <a16:creationId xmlns:a16="http://schemas.microsoft.com/office/drawing/2014/main" id="{8940D3FE-4D7C-4E2B-851D-6C8B95D89EAA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grpSp>
        <p:nvGrpSpPr>
          <p:cNvPr id="21" name="Group 3">
            <a:extLst>
              <a:ext uri="{FF2B5EF4-FFF2-40B4-BE49-F238E27FC236}">
                <a16:creationId xmlns:a16="http://schemas.microsoft.com/office/drawing/2014/main" id="{8515C724-9B4D-404C-8023-22D858C6A65F}"/>
              </a:ext>
            </a:extLst>
          </p:cNvPr>
          <p:cNvGrpSpPr/>
          <p:nvPr/>
        </p:nvGrpSpPr>
        <p:grpSpPr>
          <a:xfrm>
            <a:off x="191059" y="2029662"/>
            <a:ext cx="17792141" cy="8066838"/>
            <a:chOff x="0" y="0"/>
            <a:chExt cx="4274726" cy="2167467"/>
          </a:xfrm>
        </p:grpSpPr>
        <p:sp>
          <p:nvSpPr>
            <p:cNvPr id="26" name="Freeform 4">
              <a:extLst>
                <a:ext uri="{FF2B5EF4-FFF2-40B4-BE49-F238E27FC236}">
                  <a16:creationId xmlns:a16="http://schemas.microsoft.com/office/drawing/2014/main" id="{FF64905D-3838-4233-81D7-6EC99BA19760}"/>
                </a:ext>
              </a:extLst>
            </p:cNvPr>
            <p:cNvSpPr/>
            <p:nvPr/>
          </p:nvSpPr>
          <p:spPr>
            <a:xfrm>
              <a:off x="0" y="0"/>
              <a:ext cx="4274726" cy="2167467"/>
            </a:xfrm>
            <a:custGeom>
              <a:avLst/>
              <a:gdLst/>
              <a:ahLst/>
              <a:cxnLst/>
              <a:rect l="l" t="t" r="r" b="b"/>
              <a:pathLst>
                <a:path w="4274726" h="2167467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2143140"/>
                  </a:lnTo>
                  <a:cubicBezTo>
                    <a:pt x="4274726" y="2156575"/>
                    <a:pt x="4263834" y="2167467"/>
                    <a:pt x="4250399" y="2167467"/>
                  </a:cubicBezTo>
                  <a:lnTo>
                    <a:pt x="24327" y="2167467"/>
                  </a:lnTo>
                  <a:cubicBezTo>
                    <a:pt x="10891" y="2167467"/>
                    <a:pt x="0" y="2156575"/>
                    <a:pt x="0" y="2143140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FBFBFB">
                <a:alpha val="89804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TextBox 5">
              <a:extLst>
                <a:ext uri="{FF2B5EF4-FFF2-40B4-BE49-F238E27FC236}">
                  <a16:creationId xmlns:a16="http://schemas.microsoft.com/office/drawing/2014/main" id="{03DF80EE-4277-4694-806E-E952F3DEBD2F}"/>
                </a:ext>
              </a:extLst>
            </p:cNvPr>
            <p:cNvSpPr txBox="1"/>
            <p:nvPr/>
          </p:nvSpPr>
          <p:spPr>
            <a:xfrm>
              <a:off x="0" y="-38100"/>
              <a:ext cx="4274726" cy="2205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b="1"/>
            </a:p>
          </p:txBody>
        </p:sp>
      </p:grpSp>
      <p:grpSp>
        <p:nvGrpSpPr>
          <p:cNvPr id="12" name="Group 6">
            <a:extLst>
              <a:ext uri="{FF2B5EF4-FFF2-40B4-BE49-F238E27FC236}">
                <a16:creationId xmlns:a16="http://schemas.microsoft.com/office/drawing/2014/main" id="{880B2D24-A156-47FA-B0D0-1CEFDA225F52}"/>
              </a:ext>
            </a:extLst>
          </p:cNvPr>
          <p:cNvGrpSpPr/>
          <p:nvPr/>
        </p:nvGrpSpPr>
        <p:grpSpPr>
          <a:xfrm>
            <a:off x="162066" y="409291"/>
            <a:ext cx="10658334" cy="1372538"/>
            <a:chOff x="-93764" y="-38100"/>
            <a:chExt cx="1980488" cy="361492"/>
          </a:xfrm>
        </p:grpSpPr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5448CBEA-ABF6-4CCF-8833-908AE5F918E3}"/>
                </a:ext>
              </a:extLst>
            </p:cNvPr>
            <p:cNvSpPr/>
            <p:nvPr/>
          </p:nvSpPr>
          <p:spPr>
            <a:xfrm>
              <a:off x="-93764" y="2648"/>
              <a:ext cx="1886724" cy="320744"/>
            </a:xfrm>
            <a:custGeom>
              <a:avLst/>
              <a:gdLst/>
              <a:ahLst/>
              <a:cxnLst/>
              <a:rect l="l" t="t" r="r" b="b"/>
              <a:pathLst>
                <a:path w="1886724" h="320744">
                  <a:moveTo>
                    <a:pt x="55117" y="0"/>
                  </a:moveTo>
                  <a:lnTo>
                    <a:pt x="1831607" y="0"/>
                  </a:lnTo>
                  <a:cubicBezTo>
                    <a:pt x="1862047" y="0"/>
                    <a:pt x="1886724" y="24677"/>
                    <a:pt x="1886724" y="55117"/>
                  </a:cubicBezTo>
                  <a:lnTo>
                    <a:pt x="1886724" y="265627"/>
                  </a:lnTo>
                  <a:cubicBezTo>
                    <a:pt x="1886724" y="280245"/>
                    <a:pt x="1880917" y="294264"/>
                    <a:pt x="1870581" y="304600"/>
                  </a:cubicBezTo>
                  <a:cubicBezTo>
                    <a:pt x="1860244" y="314937"/>
                    <a:pt x="1846225" y="320744"/>
                    <a:pt x="1831607" y="320744"/>
                  </a:cubicBezTo>
                  <a:lnTo>
                    <a:pt x="55117" y="320744"/>
                  </a:lnTo>
                  <a:cubicBezTo>
                    <a:pt x="40499" y="320744"/>
                    <a:pt x="26480" y="314937"/>
                    <a:pt x="16143" y="304600"/>
                  </a:cubicBezTo>
                  <a:cubicBezTo>
                    <a:pt x="5807" y="294264"/>
                    <a:pt x="0" y="280245"/>
                    <a:pt x="0" y="265627"/>
                  </a:cubicBezTo>
                  <a:lnTo>
                    <a:pt x="0" y="55117"/>
                  </a:lnTo>
                  <a:cubicBezTo>
                    <a:pt x="0" y="40499"/>
                    <a:pt x="5807" y="26480"/>
                    <a:pt x="16143" y="16143"/>
                  </a:cubicBezTo>
                  <a:cubicBezTo>
                    <a:pt x="26480" y="5807"/>
                    <a:pt x="40499" y="0"/>
                    <a:pt x="55117" y="0"/>
                  </a:cubicBezTo>
                  <a:close/>
                </a:path>
              </a:pathLst>
            </a:custGeom>
            <a:solidFill>
              <a:srgbClr val="0D0F6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8">
              <a:extLst>
                <a:ext uri="{FF2B5EF4-FFF2-40B4-BE49-F238E27FC236}">
                  <a16:creationId xmlns:a16="http://schemas.microsoft.com/office/drawing/2014/main" id="{64CB8803-8407-4628-8316-81B008A62FBA}"/>
                </a:ext>
              </a:extLst>
            </p:cNvPr>
            <p:cNvSpPr txBox="1"/>
            <p:nvPr/>
          </p:nvSpPr>
          <p:spPr>
            <a:xfrm>
              <a:off x="0" y="-38100"/>
              <a:ext cx="1886724" cy="3588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6" name="TextBox 9">
            <a:extLst>
              <a:ext uri="{FF2B5EF4-FFF2-40B4-BE49-F238E27FC236}">
                <a16:creationId xmlns:a16="http://schemas.microsoft.com/office/drawing/2014/main" id="{9845856E-95D8-4AA7-8FFC-5E30DCAA493E}"/>
              </a:ext>
            </a:extLst>
          </p:cNvPr>
          <p:cNvSpPr txBox="1"/>
          <p:nvPr/>
        </p:nvSpPr>
        <p:spPr>
          <a:xfrm>
            <a:off x="-381000" y="736042"/>
            <a:ext cx="10855853" cy="7539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800" dirty="0">
                <a:solidFill>
                  <a:srgbClr val="FFFFFF"/>
                </a:solidFill>
                <a:latin typeface="Yeseva One Bold"/>
                <a:ea typeface="Yeseva One Bold"/>
              </a:rPr>
              <a:t>﻿VIDEO DEMONSTRATION</a:t>
            </a:r>
          </a:p>
        </p:txBody>
      </p:sp>
      <p:pic>
        <p:nvPicPr>
          <p:cNvPr id="13" name="WhatsApp Video 2024-03-25 at 07.30.05_5d43ab07">
            <a:hlinkClick r:id="" action="ppaction://media"/>
            <a:extLst>
              <a:ext uri="{FF2B5EF4-FFF2-40B4-BE49-F238E27FC236}">
                <a16:creationId xmlns:a16="http://schemas.microsoft.com/office/drawing/2014/main" id="{79CE89E2-3D55-4259-9C08-397A3243EB2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019631" y="1172917"/>
            <a:ext cx="6140849" cy="8958537"/>
          </a:xfrm>
          <a:prstGeom prst="rect">
            <a:avLst/>
          </a:prstGeom>
        </p:spPr>
      </p:pic>
      <p:pic>
        <p:nvPicPr>
          <p:cNvPr id="17" name="WhatsApp Video 2024-03-25 at 07.31.49_a3895c86">
            <a:hlinkClick r:id="" action="ppaction://media"/>
            <a:extLst>
              <a:ext uri="{FF2B5EF4-FFF2-40B4-BE49-F238E27FC236}">
                <a16:creationId xmlns:a16="http://schemas.microsoft.com/office/drawing/2014/main" id="{84AE4E09-5573-4C35-8C0C-4AA0B0156F0E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94896" y="2163568"/>
            <a:ext cx="5429703" cy="7953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045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404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9032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video>
              <p:cMediaNode vol="80000" mute="1">
                <p:cTn id="16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video>
              <p:cMediaNode vol="80000">
                <p:cTn id="22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804359" y="4139298"/>
            <a:ext cx="14679282" cy="20084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350"/>
              </a:lnSpc>
            </a:pPr>
            <a:r>
              <a:rPr lang="en-US" sz="11679" dirty="0">
                <a:solidFill>
                  <a:srgbClr val="0D0F68"/>
                </a:solidFill>
                <a:latin typeface="Yeseva One"/>
              </a:rPr>
              <a:t>Thank You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24128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3736084" y="512826"/>
            <a:ext cx="10815832" cy="13330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0D0F68"/>
                </a:solidFill>
                <a:latin typeface="Yeseva One"/>
              </a:rPr>
              <a:t>Contents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2026157" y="2502709"/>
            <a:ext cx="6492732" cy="1406281"/>
            <a:chOff x="0" y="-38100"/>
            <a:chExt cx="1710020" cy="370379"/>
          </a:xfrm>
        </p:grpSpPr>
        <p:sp>
          <p:nvSpPr>
            <p:cNvPr id="8" name="Freeform 8"/>
            <p:cNvSpPr/>
            <p:nvPr/>
          </p:nvSpPr>
          <p:spPr>
            <a:xfrm>
              <a:off x="0" y="11535"/>
              <a:ext cx="1710020" cy="320744"/>
            </a:xfrm>
            <a:custGeom>
              <a:avLst/>
              <a:gdLst/>
              <a:ahLst/>
              <a:cxnLst/>
              <a:rect l="l" t="t" r="r" b="b"/>
              <a:pathLst>
                <a:path w="1710020" h="320744">
                  <a:moveTo>
                    <a:pt x="60812" y="0"/>
                  </a:moveTo>
                  <a:lnTo>
                    <a:pt x="1649208" y="0"/>
                  </a:lnTo>
                  <a:cubicBezTo>
                    <a:pt x="1682793" y="0"/>
                    <a:pt x="1710020" y="27227"/>
                    <a:pt x="1710020" y="60812"/>
                  </a:cubicBezTo>
                  <a:lnTo>
                    <a:pt x="1710020" y="259931"/>
                  </a:lnTo>
                  <a:cubicBezTo>
                    <a:pt x="1710020" y="293517"/>
                    <a:pt x="1682793" y="320744"/>
                    <a:pt x="1649208" y="320744"/>
                  </a:cubicBezTo>
                  <a:lnTo>
                    <a:pt x="60812" y="320744"/>
                  </a:lnTo>
                  <a:cubicBezTo>
                    <a:pt x="27227" y="320744"/>
                    <a:pt x="0" y="293517"/>
                    <a:pt x="0" y="259931"/>
                  </a:cubicBezTo>
                  <a:lnTo>
                    <a:pt x="0" y="60812"/>
                  </a:lnTo>
                  <a:cubicBezTo>
                    <a:pt x="0" y="27227"/>
                    <a:pt x="27227" y="0"/>
                    <a:pt x="60812" y="0"/>
                  </a:cubicBezTo>
                  <a:close/>
                </a:path>
              </a:pathLst>
            </a:custGeom>
            <a:solidFill>
              <a:srgbClr val="0D0F68"/>
            </a:solidFill>
            <a:ln cap="rnd">
              <a:noFill/>
              <a:prstDash val="dash"/>
              <a:rou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1710020" cy="3588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2159065" y="2901397"/>
            <a:ext cx="884008" cy="762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500" dirty="0">
                <a:solidFill>
                  <a:srgbClr val="FFFFFF"/>
                </a:solidFill>
                <a:latin typeface="Garet Bold"/>
              </a:rPr>
              <a:t>01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437004" y="2983947"/>
            <a:ext cx="4687954" cy="596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00"/>
              </a:lnSpc>
            </a:pPr>
            <a:r>
              <a:rPr lang="en-US" sz="3500" dirty="0">
                <a:solidFill>
                  <a:srgbClr val="FFFFFF"/>
                </a:solidFill>
                <a:latin typeface="Garet"/>
              </a:rPr>
              <a:t>Introduction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9525000" y="2694031"/>
            <a:ext cx="6492732" cy="1217823"/>
            <a:chOff x="0" y="0"/>
            <a:chExt cx="1710020" cy="320744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710020" cy="320744"/>
            </a:xfrm>
            <a:custGeom>
              <a:avLst/>
              <a:gdLst/>
              <a:ahLst/>
              <a:cxnLst/>
              <a:rect l="l" t="t" r="r" b="b"/>
              <a:pathLst>
                <a:path w="1710020" h="320744">
                  <a:moveTo>
                    <a:pt x="60812" y="0"/>
                  </a:moveTo>
                  <a:lnTo>
                    <a:pt x="1649208" y="0"/>
                  </a:lnTo>
                  <a:cubicBezTo>
                    <a:pt x="1682793" y="0"/>
                    <a:pt x="1710020" y="27227"/>
                    <a:pt x="1710020" y="60812"/>
                  </a:cubicBezTo>
                  <a:lnTo>
                    <a:pt x="1710020" y="259931"/>
                  </a:lnTo>
                  <a:cubicBezTo>
                    <a:pt x="1710020" y="293517"/>
                    <a:pt x="1682793" y="320744"/>
                    <a:pt x="1649208" y="320744"/>
                  </a:cubicBezTo>
                  <a:lnTo>
                    <a:pt x="60812" y="320744"/>
                  </a:lnTo>
                  <a:cubicBezTo>
                    <a:pt x="27227" y="320744"/>
                    <a:pt x="0" y="293517"/>
                    <a:pt x="0" y="259931"/>
                  </a:cubicBezTo>
                  <a:lnTo>
                    <a:pt x="0" y="60812"/>
                  </a:lnTo>
                  <a:cubicBezTo>
                    <a:pt x="0" y="27227"/>
                    <a:pt x="27227" y="0"/>
                    <a:pt x="60812" y="0"/>
                  </a:cubicBezTo>
                  <a:close/>
                </a:path>
              </a:pathLst>
            </a:custGeom>
            <a:solidFill>
              <a:srgbClr val="65A4C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1710020" cy="3588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9747290" y="2910548"/>
            <a:ext cx="884008" cy="7790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500" dirty="0">
                <a:solidFill>
                  <a:srgbClr val="0D0F68"/>
                </a:solidFill>
                <a:latin typeface="Garet Bold"/>
              </a:rPr>
              <a:t>05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853587" y="2949269"/>
            <a:ext cx="4687954" cy="605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00"/>
              </a:lnSpc>
            </a:pPr>
            <a:r>
              <a:rPr lang="en-US" sz="3500" dirty="0">
                <a:solidFill>
                  <a:srgbClr val="0D0F68"/>
                </a:solidFill>
                <a:latin typeface="Garet"/>
              </a:rPr>
              <a:t>Methodology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2026157" y="6228890"/>
            <a:ext cx="6492732" cy="1362484"/>
            <a:chOff x="0" y="-192881"/>
            <a:chExt cx="8656976" cy="1816645"/>
          </a:xfrm>
        </p:grpSpPr>
        <p:grpSp>
          <p:nvGrpSpPr>
            <p:cNvPr id="18" name="Group 18"/>
            <p:cNvGrpSpPr/>
            <p:nvPr/>
          </p:nvGrpSpPr>
          <p:grpSpPr>
            <a:xfrm>
              <a:off x="0" y="-192881"/>
              <a:ext cx="8656976" cy="1816645"/>
              <a:chOff x="0" y="-38100"/>
              <a:chExt cx="1710020" cy="358844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1710020" cy="320744"/>
              </a:xfrm>
              <a:custGeom>
                <a:avLst/>
                <a:gdLst/>
                <a:ahLst/>
                <a:cxnLst/>
                <a:rect l="l" t="t" r="r" b="b"/>
                <a:pathLst>
                  <a:path w="1710020" h="320744">
                    <a:moveTo>
                      <a:pt x="60812" y="0"/>
                    </a:moveTo>
                    <a:lnTo>
                      <a:pt x="1649208" y="0"/>
                    </a:lnTo>
                    <a:cubicBezTo>
                      <a:pt x="1682793" y="0"/>
                      <a:pt x="1710020" y="27227"/>
                      <a:pt x="1710020" y="60812"/>
                    </a:cubicBezTo>
                    <a:lnTo>
                      <a:pt x="1710020" y="259931"/>
                    </a:lnTo>
                    <a:cubicBezTo>
                      <a:pt x="1710020" y="293517"/>
                      <a:pt x="1682793" y="320744"/>
                      <a:pt x="1649208" y="320744"/>
                    </a:cubicBezTo>
                    <a:lnTo>
                      <a:pt x="60812" y="320744"/>
                    </a:lnTo>
                    <a:cubicBezTo>
                      <a:pt x="27227" y="320744"/>
                      <a:pt x="0" y="293517"/>
                      <a:pt x="0" y="259931"/>
                    </a:cubicBezTo>
                    <a:lnTo>
                      <a:pt x="0" y="60812"/>
                    </a:lnTo>
                    <a:cubicBezTo>
                      <a:pt x="0" y="27227"/>
                      <a:pt x="27227" y="0"/>
                      <a:pt x="60812" y="0"/>
                    </a:cubicBezTo>
                    <a:close/>
                  </a:path>
                </a:pathLst>
              </a:custGeom>
              <a:solidFill>
                <a:srgbClr val="0D0F68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" name="TextBox 20"/>
              <p:cNvSpPr txBox="1"/>
              <p:nvPr/>
            </p:nvSpPr>
            <p:spPr>
              <a:xfrm>
                <a:off x="0" y="-38100"/>
                <a:ext cx="1710020" cy="35884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21" name="TextBox 21"/>
            <p:cNvSpPr txBox="1"/>
            <p:nvPr/>
          </p:nvSpPr>
          <p:spPr>
            <a:xfrm>
              <a:off x="324076" y="259835"/>
              <a:ext cx="1178679" cy="10387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299"/>
                </a:lnSpc>
              </a:pPr>
              <a:r>
                <a:rPr lang="en-US" sz="4500" dirty="0">
                  <a:solidFill>
                    <a:srgbClr val="FFFFFF"/>
                  </a:solidFill>
                  <a:latin typeface="Garet Bold"/>
                </a:rPr>
                <a:t>03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1951815" y="375250"/>
              <a:ext cx="6250605" cy="8079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900"/>
                </a:lnSpc>
              </a:pPr>
              <a:r>
                <a:rPr lang="en-US" sz="3500" dirty="0">
                  <a:solidFill>
                    <a:srgbClr val="FFFFFF"/>
                  </a:solidFill>
                  <a:latin typeface="Garet"/>
                </a:rPr>
                <a:t>Objectives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9525000" y="6373551"/>
            <a:ext cx="6492732" cy="1217823"/>
            <a:chOff x="0" y="0"/>
            <a:chExt cx="1710020" cy="320744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710020" cy="320744"/>
            </a:xfrm>
            <a:custGeom>
              <a:avLst/>
              <a:gdLst/>
              <a:ahLst/>
              <a:cxnLst/>
              <a:rect l="l" t="t" r="r" b="b"/>
              <a:pathLst>
                <a:path w="1710020" h="320744">
                  <a:moveTo>
                    <a:pt x="60812" y="0"/>
                  </a:moveTo>
                  <a:lnTo>
                    <a:pt x="1649208" y="0"/>
                  </a:lnTo>
                  <a:cubicBezTo>
                    <a:pt x="1682793" y="0"/>
                    <a:pt x="1710020" y="27227"/>
                    <a:pt x="1710020" y="60812"/>
                  </a:cubicBezTo>
                  <a:lnTo>
                    <a:pt x="1710020" y="259931"/>
                  </a:lnTo>
                  <a:cubicBezTo>
                    <a:pt x="1710020" y="293517"/>
                    <a:pt x="1682793" y="320744"/>
                    <a:pt x="1649208" y="320744"/>
                  </a:cubicBezTo>
                  <a:lnTo>
                    <a:pt x="60812" y="320744"/>
                  </a:lnTo>
                  <a:cubicBezTo>
                    <a:pt x="27227" y="320744"/>
                    <a:pt x="0" y="293517"/>
                    <a:pt x="0" y="259931"/>
                  </a:cubicBezTo>
                  <a:lnTo>
                    <a:pt x="0" y="60812"/>
                  </a:lnTo>
                  <a:cubicBezTo>
                    <a:pt x="0" y="27227"/>
                    <a:pt x="27227" y="0"/>
                    <a:pt x="60812" y="0"/>
                  </a:cubicBezTo>
                  <a:close/>
                </a:path>
              </a:pathLst>
            </a:custGeom>
            <a:solidFill>
              <a:srgbClr val="65A4C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-38100"/>
              <a:ext cx="1710020" cy="3588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9798011" y="6596607"/>
            <a:ext cx="884008" cy="7790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500" dirty="0">
                <a:solidFill>
                  <a:srgbClr val="0D0F68"/>
                </a:solidFill>
                <a:latin typeface="Garet Bold"/>
              </a:rPr>
              <a:t>07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0885199" y="6647849"/>
            <a:ext cx="4687954" cy="605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00"/>
              </a:lnSpc>
            </a:pPr>
            <a:r>
              <a:rPr lang="en-US" sz="3500" dirty="0">
                <a:solidFill>
                  <a:srgbClr val="0D0F68"/>
                </a:solidFill>
                <a:latin typeface="Garet"/>
              </a:rPr>
              <a:t>Demonstration</a:t>
            </a:r>
          </a:p>
        </p:txBody>
      </p:sp>
      <p:grpSp>
        <p:nvGrpSpPr>
          <p:cNvPr id="28" name="Group 28"/>
          <p:cNvGrpSpPr/>
          <p:nvPr/>
        </p:nvGrpSpPr>
        <p:grpSpPr>
          <a:xfrm>
            <a:off x="2026804" y="4582791"/>
            <a:ext cx="6492732" cy="1217823"/>
            <a:chOff x="0" y="0"/>
            <a:chExt cx="1710020" cy="320744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1710020" cy="320744"/>
            </a:xfrm>
            <a:custGeom>
              <a:avLst/>
              <a:gdLst/>
              <a:ahLst/>
              <a:cxnLst/>
              <a:rect l="l" t="t" r="r" b="b"/>
              <a:pathLst>
                <a:path w="1710020" h="320744">
                  <a:moveTo>
                    <a:pt x="60812" y="0"/>
                  </a:moveTo>
                  <a:lnTo>
                    <a:pt x="1649208" y="0"/>
                  </a:lnTo>
                  <a:cubicBezTo>
                    <a:pt x="1682793" y="0"/>
                    <a:pt x="1710020" y="27227"/>
                    <a:pt x="1710020" y="60812"/>
                  </a:cubicBezTo>
                  <a:lnTo>
                    <a:pt x="1710020" y="259931"/>
                  </a:lnTo>
                  <a:cubicBezTo>
                    <a:pt x="1710020" y="293517"/>
                    <a:pt x="1682793" y="320744"/>
                    <a:pt x="1649208" y="320744"/>
                  </a:cubicBezTo>
                  <a:lnTo>
                    <a:pt x="60812" y="320744"/>
                  </a:lnTo>
                  <a:cubicBezTo>
                    <a:pt x="27227" y="320744"/>
                    <a:pt x="0" y="293517"/>
                    <a:pt x="0" y="259931"/>
                  </a:cubicBezTo>
                  <a:lnTo>
                    <a:pt x="0" y="60812"/>
                  </a:lnTo>
                  <a:cubicBezTo>
                    <a:pt x="0" y="27227"/>
                    <a:pt x="27227" y="0"/>
                    <a:pt x="60812" y="0"/>
                  </a:cubicBezTo>
                  <a:close/>
                </a:path>
              </a:pathLst>
            </a:custGeom>
            <a:solidFill>
              <a:srgbClr val="0D0F68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0" y="-38100"/>
              <a:ext cx="1710020" cy="3588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1" name="TextBox 31"/>
          <p:cNvSpPr txBox="1"/>
          <p:nvPr/>
        </p:nvSpPr>
        <p:spPr>
          <a:xfrm>
            <a:off x="2269214" y="4802172"/>
            <a:ext cx="884008" cy="7790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500" dirty="0">
                <a:solidFill>
                  <a:srgbClr val="FFFFFF"/>
                </a:solidFill>
                <a:latin typeface="Garet Bold"/>
              </a:rPr>
              <a:t>02</a:t>
            </a:r>
          </a:p>
        </p:txBody>
      </p:sp>
      <p:sp>
        <p:nvSpPr>
          <p:cNvPr id="33" name="TextBox 11">
            <a:extLst>
              <a:ext uri="{FF2B5EF4-FFF2-40B4-BE49-F238E27FC236}">
                <a16:creationId xmlns:a16="http://schemas.microsoft.com/office/drawing/2014/main" id="{B1512A57-542E-48AA-9621-095B710C8A19}"/>
              </a:ext>
            </a:extLst>
          </p:cNvPr>
          <p:cNvSpPr txBox="1"/>
          <p:nvPr/>
        </p:nvSpPr>
        <p:spPr>
          <a:xfrm>
            <a:off x="3458775" y="4862808"/>
            <a:ext cx="4687954" cy="605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00"/>
              </a:lnSpc>
            </a:pPr>
            <a:r>
              <a:rPr lang="en-US" sz="3500" dirty="0">
                <a:solidFill>
                  <a:srgbClr val="FFFFFF"/>
                </a:solidFill>
                <a:latin typeface="Garet"/>
              </a:rPr>
              <a:t>Problem Statement</a:t>
            </a:r>
          </a:p>
        </p:txBody>
      </p:sp>
      <p:grpSp>
        <p:nvGrpSpPr>
          <p:cNvPr id="34" name="Group 17">
            <a:extLst>
              <a:ext uri="{FF2B5EF4-FFF2-40B4-BE49-F238E27FC236}">
                <a16:creationId xmlns:a16="http://schemas.microsoft.com/office/drawing/2014/main" id="{ABB3AE0A-97B8-4E5F-BBB7-1A6C9AF97412}"/>
              </a:ext>
            </a:extLst>
          </p:cNvPr>
          <p:cNvGrpSpPr/>
          <p:nvPr/>
        </p:nvGrpSpPr>
        <p:grpSpPr>
          <a:xfrm>
            <a:off x="2026157" y="8115300"/>
            <a:ext cx="6492732" cy="1217823"/>
            <a:chOff x="0" y="0"/>
            <a:chExt cx="8656976" cy="1623764"/>
          </a:xfrm>
        </p:grpSpPr>
        <p:grpSp>
          <p:nvGrpSpPr>
            <p:cNvPr id="35" name="Group 18">
              <a:extLst>
                <a:ext uri="{FF2B5EF4-FFF2-40B4-BE49-F238E27FC236}">
                  <a16:creationId xmlns:a16="http://schemas.microsoft.com/office/drawing/2014/main" id="{FB63AF6B-6701-4AEC-9DF4-DEA0DAC6569F}"/>
                </a:ext>
              </a:extLst>
            </p:cNvPr>
            <p:cNvGrpSpPr/>
            <p:nvPr/>
          </p:nvGrpSpPr>
          <p:grpSpPr>
            <a:xfrm>
              <a:off x="0" y="0"/>
              <a:ext cx="8656976" cy="1623764"/>
              <a:chOff x="0" y="0"/>
              <a:chExt cx="1710020" cy="320744"/>
            </a:xfrm>
          </p:grpSpPr>
          <p:sp>
            <p:nvSpPr>
              <p:cNvPr id="38" name="Freeform 19">
                <a:extLst>
                  <a:ext uri="{FF2B5EF4-FFF2-40B4-BE49-F238E27FC236}">
                    <a16:creationId xmlns:a16="http://schemas.microsoft.com/office/drawing/2014/main" id="{C0008CE6-B55D-4540-9E34-D45ED3948877}"/>
                  </a:ext>
                </a:extLst>
              </p:cNvPr>
              <p:cNvSpPr/>
              <p:nvPr/>
            </p:nvSpPr>
            <p:spPr>
              <a:xfrm>
                <a:off x="0" y="0"/>
                <a:ext cx="1710020" cy="320744"/>
              </a:xfrm>
              <a:custGeom>
                <a:avLst/>
                <a:gdLst/>
                <a:ahLst/>
                <a:cxnLst/>
                <a:rect l="l" t="t" r="r" b="b"/>
                <a:pathLst>
                  <a:path w="1710020" h="320744">
                    <a:moveTo>
                      <a:pt x="60812" y="0"/>
                    </a:moveTo>
                    <a:lnTo>
                      <a:pt x="1649208" y="0"/>
                    </a:lnTo>
                    <a:cubicBezTo>
                      <a:pt x="1682793" y="0"/>
                      <a:pt x="1710020" y="27227"/>
                      <a:pt x="1710020" y="60812"/>
                    </a:cubicBezTo>
                    <a:lnTo>
                      <a:pt x="1710020" y="259931"/>
                    </a:lnTo>
                    <a:cubicBezTo>
                      <a:pt x="1710020" y="293517"/>
                      <a:pt x="1682793" y="320744"/>
                      <a:pt x="1649208" y="320744"/>
                    </a:cubicBezTo>
                    <a:lnTo>
                      <a:pt x="60812" y="320744"/>
                    </a:lnTo>
                    <a:cubicBezTo>
                      <a:pt x="27227" y="320744"/>
                      <a:pt x="0" y="293517"/>
                      <a:pt x="0" y="259931"/>
                    </a:cubicBezTo>
                    <a:lnTo>
                      <a:pt x="0" y="60812"/>
                    </a:lnTo>
                    <a:cubicBezTo>
                      <a:pt x="0" y="27227"/>
                      <a:pt x="27227" y="0"/>
                      <a:pt x="60812" y="0"/>
                    </a:cubicBezTo>
                    <a:close/>
                  </a:path>
                </a:pathLst>
              </a:custGeom>
              <a:solidFill>
                <a:srgbClr val="0D0F68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" name="TextBox 20">
                <a:extLst>
                  <a:ext uri="{FF2B5EF4-FFF2-40B4-BE49-F238E27FC236}">
                    <a16:creationId xmlns:a16="http://schemas.microsoft.com/office/drawing/2014/main" id="{88B8023D-B898-43AE-BB7F-9F14284F8073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710020" cy="35884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36" name="TextBox 21">
              <a:extLst>
                <a:ext uri="{FF2B5EF4-FFF2-40B4-BE49-F238E27FC236}">
                  <a16:creationId xmlns:a16="http://schemas.microsoft.com/office/drawing/2014/main" id="{11FC1160-14C7-482D-A00B-B43034B4FF49}"/>
                </a:ext>
              </a:extLst>
            </p:cNvPr>
            <p:cNvSpPr txBox="1"/>
            <p:nvPr/>
          </p:nvSpPr>
          <p:spPr>
            <a:xfrm>
              <a:off x="344656" y="292508"/>
              <a:ext cx="1178679" cy="10387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299"/>
                </a:lnSpc>
              </a:pPr>
              <a:r>
                <a:rPr lang="en-US" sz="4500" dirty="0">
                  <a:solidFill>
                    <a:srgbClr val="FFFFFF"/>
                  </a:solidFill>
                  <a:latin typeface="Garet Bold"/>
                </a:rPr>
                <a:t>04</a:t>
              </a:r>
            </a:p>
          </p:txBody>
        </p:sp>
        <p:sp>
          <p:nvSpPr>
            <p:cNvPr id="37" name="TextBox 22">
              <a:extLst>
                <a:ext uri="{FF2B5EF4-FFF2-40B4-BE49-F238E27FC236}">
                  <a16:creationId xmlns:a16="http://schemas.microsoft.com/office/drawing/2014/main" id="{E4A16391-E65B-42FE-8E63-ED9745861C06}"/>
                </a:ext>
              </a:extLst>
            </p:cNvPr>
            <p:cNvSpPr txBox="1"/>
            <p:nvPr/>
          </p:nvSpPr>
          <p:spPr>
            <a:xfrm>
              <a:off x="1881129" y="328620"/>
              <a:ext cx="6250605" cy="8079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900"/>
                </a:lnSpc>
              </a:pPr>
              <a:endParaRPr lang="en-US" sz="3500" dirty="0">
                <a:solidFill>
                  <a:srgbClr val="FFFFFF"/>
                </a:solidFill>
                <a:latin typeface="Garet"/>
              </a:endParaRPr>
            </a:p>
          </p:txBody>
        </p:sp>
      </p:grpSp>
      <p:grpSp>
        <p:nvGrpSpPr>
          <p:cNvPr id="40" name="Group 12">
            <a:extLst>
              <a:ext uri="{FF2B5EF4-FFF2-40B4-BE49-F238E27FC236}">
                <a16:creationId xmlns:a16="http://schemas.microsoft.com/office/drawing/2014/main" id="{BB3830D1-DDDB-4EEA-807B-A1ACE7E4F478}"/>
              </a:ext>
            </a:extLst>
          </p:cNvPr>
          <p:cNvGrpSpPr/>
          <p:nvPr/>
        </p:nvGrpSpPr>
        <p:grpSpPr>
          <a:xfrm>
            <a:off x="9525000" y="4580240"/>
            <a:ext cx="6492732" cy="1217823"/>
            <a:chOff x="0" y="0"/>
            <a:chExt cx="1710020" cy="320744"/>
          </a:xfrm>
        </p:grpSpPr>
        <p:sp>
          <p:nvSpPr>
            <p:cNvPr id="41" name="Freeform 13">
              <a:extLst>
                <a:ext uri="{FF2B5EF4-FFF2-40B4-BE49-F238E27FC236}">
                  <a16:creationId xmlns:a16="http://schemas.microsoft.com/office/drawing/2014/main" id="{6268D55C-8804-4989-8A40-067E5718EA0C}"/>
                </a:ext>
              </a:extLst>
            </p:cNvPr>
            <p:cNvSpPr/>
            <p:nvPr/>
          </p:nvSpPr>
          <p:spPr>
            <a:xfrm>
              <a:off x="0" y="0"/>
              <a:ext cx="1710020" cy="320744"/>
            </a:xfrm>
            <a:custGeom>
              <a:avLst/>
              <a:gdLst/>
              <a:ahLst/>
              <a:cxnLst/>
              <a:rect l="l" t="t" r="r" b="b"/>
              <a:pathLst>
                <a:path w="1710020" h="320744">
                  <a:moveTo>
                    <a:pt x="60812" y="0"/>
                  </a:moveTo>
                  <a:lnTo>
                    <a:pt x="1649208" y="0"/>
                  </a:lnTo>
                  <a:cubicBezTo>
                    <a:pt x="1682793" y="0"/>
                    <a:pt x="1710020" y="27227"/>
                    <a:pt x="1710020" y="60812"/>
                  </a:cubicBezTo>
                  <a:lnTo>
                    <a:pt x="1710020" y="259931"/>
                  </a:lnTo>
                  <a:cubicBezTo>
                    <a:pt x="1710020" y="293517"/>
                    <a:pt x="1682793" y="320744"/>
                    <a:pt x="1649208" y="320744"/>
                  </a:cubicBezTo>
                  <a:lnTo>
                    <a:pt x="60812" y="320744"/>
                  </a:lnTo>
                  <a:cubicBezTo>
                    <a:pt x="27227" y="320744"/>
                    <a:pt x="0" y="293517"/>
                    <a:pt x="0" y="259931"/>
                  </a:cubicBezTo>
                  <a:lnTo>
                    <a:pt x="0" y="60812"/>
                  </a:lnTo>
                  <a:cubicBezTo>
                    <a:pt x="0" y="27227"/>
                    <a:pt x="27227" y="0"/>
                    <a:pt x="60812" y="0"/>
                  </a:cubicBezTo>
                  <a:close/>
                </a:path>
              </a:pathLst>
            </a:custGeom>
            <a:solidFill>
              <a:srgbClr val="65A4C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TextBox 14">
              <a:extLst>
                <a:ext uri="{FF2B5EF4-FFF2-40B4-BE49-F238E27FC236}">
                  <a16:creationId xmlns:a16="http://schemas.microsoft.com/office/drawing/2014/main" id="{2E1DDA90-BCF2-4D97-B751-AC0DBBAEC03C}"/>
                </a:ext>
              </a:extLst>
            </p:cNvPr>
            <p:cNvSpPr txBox="1"/>
            <p:nvPr/>
          </p:nvSpPr>
          <p:spPr>
            <a:xfrm>
              <a:off x="0" y="-38100"/>
              <a:ext cx="1710020" cy="3588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43" name="TextBox 15">
            <a:extLst>
              <a:ext uri="{FF2B5EF4-FFF2-40B4-BE49-F238E27FC236}">
                <a16:creationId xmlns:a16="http://schemas.microsoft.com/office/drawing/2014/main" id="{EFEF1982-1622-47EA-A94A-D0E7FC571076}"/>
              </a:ext>
            </a:extLst>
          </p:cNvPr>
          <p:cNvSpPr txBox="1"/>
          <p:nvPr/>
        </p:nvSpPr>
        <p:spPr>
          <a:xfrm>
            <a:off x="9731821" y="4848749"/>
            <a:ext cx="884008" cy="7790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500" dirty="0">
                <a:solidFill>
                  <a:srgbClr val="0D0F68"/>
                </a:solidFill>
                <a:latin typeface="Garet Bold"/>
              </a:rPr>
              <a:t>06</a:t>
            </a:r>
          </a:p>
        </p:txBody>
      </p:sp>
      <p:sp>
        <p:nvSpPr>
          <p:cNvPr id="44" name="TextBox 16">
            <a:extLst>
              <a:ext uri="{FF2B5EF4-FFF2-40B4-BE49-F238E27FC236}">
                <a16:creationId xmlns:a16="http://schemas.microsoft.com/office/drawing/2014/main" id="{8D0B7F29-68A3-4F8D-BCDD-D1992798EA64}"/>
              </a:ext>
            </a:extLst>
          </p:cNvPr>
          <p:cNvSpPr txBox="1"/>
          <p:nvPr/>
        </p:nvSpPr>
        <p:spPr>
          <a:xfrm>
            <a:off x="10853587" y="4886183"/>
            <a:ext cx="4687954" cy="605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00"/>
              </a:lnSpc>
            </a:pPr>
            <a:r>
              <a:rPr lang="en-US" sz="3500" dirty="0">
                <a:solidFill>
                  <a:srgbClr val="0D0F68"/>
                </a:solidFill>
                <a:latin typeface="Garet"/>
              </a:rPr>
              <a:t>Results</a:t>
            </a:r>
          </a:p>
        </p:txBody>
      </p:sp>
      <p:sp>
        <p:nvSpPr>
          <p:cNvPr id="50" name="TextBox 22">
            <a:extLst>
              <a:ext uri="{FF2B5EF4-FFF2-40B4-BE49-F238E27FC236}">
                <a16:creationId xmlns:a16="http://schemas.microsoft.com/office/drawing/2014/main" id="{AD062451-9CD8-450C-A758-6D30E0FAE822}"/>
              </a:ext>
            </a:extLst>
          </p:cNvPr>
          <p:cNvSpPr txBox="1"/>
          <p:nvPr/>
        </p:nvSpPr>
        <p:spPr>
          <a:xfrm>
            <a:off x="3490018" y="8432090"/>
            <a:ext cx="4687954" cy="605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00"/>
              </a:lnSpc>
            </a:pPr>
            <a:r>
              <a:rPr lang="en-US" sz="3500" dirty="0">
                <a:solidFill>
                  <a:srgbClr val="FFFFFF"/>
                </a:solidFill>
                <a:latin typeface="Garet"/>
              </a:rPr>
              <a:t>Literature Review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0" y="1028700"/>
            <a:ext cx="18288000" cy="9258300"/>
            <a:chOff x="0" y="0"/>
            <a:chExt cx="4274726" cy="216746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274726" cy="2167467"/>
            </a:xfrm>
            <a:custGeom>
              <a:avLst/>
              <a:gdLst/>
              <a:ahLst/>
              <a:cxnLst/>
              <a:rect l="l" t="t" r="r" b="b"/>
              <a:pathLst>
                <a:path w="4274726" h="2167467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2143140"/>
                  </a:lnTo>
                  <a:cubicBezTo>
                    <a:pt x="4274726" y="2156575"/>
                    <a:pt x="4263834" y="2167467"/>
                    <a:pt x="4250399" y="2167467"/>
                  </a:cubicBezTo>
                  <a:lnTo>
                    <a:pt x="24327" y="2167467"/>
                  </a:lnTo>
                  <a:cubicBezTo>
                    <a:pt x="10891" y="2167467"/>
                    <a:pt x="0" y="2156575"/>
                    <a:pt x="0" y="2143140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FBFBFB">
                <a:alpha val="89804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274726" cy="2205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4119316" y="1424346"/>
            <a:ext cx="10038214" cy="9997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dirty="0">
                <a:solidFill>
                  <a:srgbClr val="0D0F68"/>
                </a:solidFill>
                <a:latin typeface="Yeseva One Bold"/>
              </a:rPr>
              <a:t>INTRODUCTION</a:t>
            </a:r>
          </a:p>
        </p:txBody>
      </p:sp>
      <p:sp>
        <p:nvSpPr>
          <p:cNvPr id="13" name="TextBox 3">
            <a:extLst>
              <a:ext uri="{FF2B5EF4-FFF2-40B4-BE49-F238E27FC236}">
                <a16:creationId xmlns:a16="http://schemas.microsoft.com/office/drawing/2014/main" id="{8B000233-F923-4D89-AE1C-AF318A0D0435}"/>
              </a:ext>
            </a:extLst>
          </p:cNvPr>
          <p:cNvSpPr txBox="1"/>
          <p:nvPr/>
        </p:nvSpPr>
        <p:spPr>
          <a:xfrm>
            <a:off x="1232798" y="4229100"/>
            <a:ext cx="8271650" cy="38164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rgbClr val="0D0F68"/>
                </a:solidFill>
                <a:latin typeface="Garet"/>
              </a:rPr>
              <a:t>Monoplegia</a:t>
            </a:r>
          </a:p>
          <a:p>
            <a:pPr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rgbClr val="0D0F68"/>
                </a:solidFill>
                <a:latin typeface="Garet"/>
              </a:rPr>
              <a:t>Electromyography</a:t>
            </a:r>
          </a:p>
          <a:p>
            <a:pPr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rgbClr val="0D0F68"/>
                </a:solidFill>
                <a:latin typeface="Garet"/>
              </a:rPr>
              <a:t>Non-Invasive</a:t>
            </a:r>
          </a:p>
          <a:p>
            <a:pPr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rgbClr val="0D0F68"/>
                </a:solidFill>
                <a:latin typeface="Garet"/>
              </a:rPr>
              <a:t>Natural and Intuitive Control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en-US" sz="3200" b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89B9E5E-D651-43C8-B342-809873CFA5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069" t="-2002" b="5338"/>
          <a:stretch/>
        </p:blipFill>
        <p:spPr>
          <a:xfrm>
            <a:off x="10737246" y="3042242"/>
            <a:ext cx="6851721" cy="6553200"/>
          </a:xfrm>
          <a:prstGeom prst="roundRect">
            <a:avLst>
              <a:gd name="adj" fmla="val 16667"/>
            </a:avLst>
          </a:prstGeom>
          <a:ln>
            <a:solidFill>
              <a:schemeClr val="bg1"/>
            </a:solidFill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028700" y="1028700"/>
            <a:ext cx="16230600" cy="8229600"/>
            <a:chOff x="0" y="0"/>
            <a:chExt cx="4274726" cy="216746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274726" cy="2167467"/>
            </a:xfrm>
            <a:custGeom>
              <a:avLst/>
              <a:gdLst/>
              <a:ahLst/>
              <a:cxnLst/>
              <a:rect l="l" t="t" r="r" b="b"/>
              <a:pathLst>
                <a:path w="4274726" h="2167467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2143140"/>
                  </a:lnTo>
                  <a:cubicBezTo>
                    <a:pt x="4274726" y="2156575"/>
                    <a:pt x="4263834" y="2167467"/>
                    <a:pt x="4250399" y="2167467"/>
                  </a:cubicBezTo>
                  <a:lnTo>
                    <a:pt x="24327" y="2167467"/>
                  </a:lnTo>
                  <a:cubicBezTo>
                    <a:pt x="10891" y="2167467"/>
                    <a:pt x="0" y="2156575"/>
                    <a:pt x="0" y="2143140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FBFBFB">
                <a:alpha val="89804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274726" cy="2205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2446545" y="600075"/>
            <a:ext cx="5474256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500" dirty="0">
                <a:solidFill>
                  <a:srgbClr val="FFFFFF"/>
                </a:solidFill>
                <a:latin typeface="Yeseva One"/>
              </a:rPr>
              <a:t>Introduction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124893" y="1879737"/>
            <a:ext cx="10038214" cy="9997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dirty="0">
                <a:solidFill>
                  <a:srgbClr val="0D0F68"/>
                </a:solidFill>
                <a:latin typeface="Yeseva One Bold"/>
              </a:rPr>
              <a:t>PROBLEM STATEMENT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438400" y="3659048"/>
            <a:ext cx="14040611" cy="43728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 algn="ctr">
              <a:lnSpc>
                <a:spcPct val="120000"/>
              </a:lnSpc>
              <a:spcBef>
                <a:spcPts val="1000"/>
              </a:spcBef>
              <a:buSzPct val="125000"/>
            </a:pPr>
            <a:r>
              <a:rPr lang="en-GB" sz="4800" b="1" dirty="0">
                <a:solidFill>
                  <a:srgbClr val="002060"/>
                </a:solidFill>
                <a:latin typeface="+mj-lt"/>
              </a:rPr>
              <a:t>“To </a:t>
            </a:r>
            <a:r>
              <a:rPr lang="en-US" sz="4800" b="1" dirty="0">
                <a:solidFill>
                  <a:srgbClr val="002060"/>
                </a:solidFill>
                <a:latin typeface="+mj-lt"/>
              </a:rPr>
              <a:t>develop cost effective </a:t>
            </a:r>
            <a:r>
              <a:rPr lang="en-GB" sz="4800" b="1" dirty="0">
                <a:solidFill>
                  <a:srgbClr val="002060"/>
                </a:solidFill>
                <a:latin typeface="+mj-lt"/>
              </a:rPr>
              <a:t>wearable prosthetic arm using EMG signals for rehabilitation enable more natural and independent intuitive movements for upper limbs we use a cost effective operated through Physiotherapy.”</a:t>
            </a:r>
            <a:endParaRPr lang="en-US" sz="4800" b="1" dirty="0">
              <a:solidFill>
                <a:srgbClr val="00206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664485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C30B9F1-F0ED-4EC4-9758-6317C6F83FEE}"/>
              </a:ext>
            </a:extLst>
          </p:cNvPr>
          <p:cNvSpPr txBox="1"/>
          <p:nvPr/>
        </p:nvSpPr>
        <p:spPr>
          <a:xfrm>
            <a:off x="4572000" y="266700"/>
            <a:ext cx="9144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dirty="0">
                <a:solidFill>
                  <a:srgbClr val="0D0F68"/>
                </a:solidFill>
                <a:latin typeface="Yeseva One Bold"/>
              </a:rPr>
              <a:t>LITERATURE REVIEW</a:t>
            </a:r>
            <a:endParaRPr lang="en-US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9DC32FD6-9BC6-0396-736C-0ECB49B948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7288369"/>
              </p:ext>
            </p:extLst>
          </p:nvPr>
        </p:nvGraphicFramePr>
        <p:xfrm>
          <a:off x="419100" y="1382697"/>
          <a:ext cx="17449800" cy="892866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22621">
                  <a:extLst>
                    <a:ext uri="{9D8B030D-6E8A-4147-A177-3AD203B41FA5}">
                      <a16:colId xmlns:a16="http://schemas.microsoft.com/office/drawing/2014/main" val="3290274673"/>
                    </a:ext>
                  </a:extLst>
                </a:gridCol>
                <a:gridCol w="3884891">
                  <a:extLst>
                    <a:ext uri="{9D8B030D-6E8A-4147-A177-3AD203B41FA5}">
                      <a16:colId xmlns:a16="http://schemas.microsoft.com/office/drawing/2014/main" val="691704584"/>
                    </a:ext>
                  </a:extLst>
                </a:gridCol>
                <a:gridCol w="2485723">
                  <a:extLst>
                    <a:ext uri="{9D8B030D-6E8A-4147-A177-3AD203B41FA5}">
                      <a16:colId xmlns:a16="http://schemas.microsoft.com/office/drawing/2014/main" val="2296921198"/>
                    </a:ext>
                  </a:extLst>
                </a:gridCol>
                <a:gridCol w="3597630">
                  <a:extLst>
                    <a:ext uri="{9D8B030D-6E8A-4147-A177-3AD203B41FA5}">
                      <a16:colId xmlns:a16="http://schemas.microsoft.com/office/drawing/2014/main" val="903913162"/>
                    </a:ext>
                  </a:extLst>
                </a:gridCol>
                <a:gridCol w="3613861">
                  <a:extLst>
                    <a:ext uri="{9D8B030D-6E8A-4147-A177-3AD203B41FA5}">
                      <a16:colId xmlns:a16="http://schemas.microsoft.com/office/drawing/2014/main" val="2740845639"/>
                    </a:ext>
                  </a:extLst>
                </a:gridCol>
                <a:gridCol w="2445074">
                  <a:extLst>
                    <a:ext uri="{9D8B030D-6E8A-4147-A177-3AD203B41FA5}">
                      <a16:colId xmlns:a16="http://schemas.microsoft.com/office/drawing/2014/main" val="1092079858"/>
                    </a:ext>
                  </a:extLst>
                </a:gridCol>
              </a:tblGrid>
              <a:tr h="1054885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b="1" dirty="0">
                          <a:solidFill>
                            <a:schemeClr val="tx1"/>
                          </a:solidFill>
                          <a:effectLst/>
                        </a:rPr>
                        <a:t>Year</a:t>
                      </a:r>
                      <a:endParaRPr lang="en-US" sz="32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252" marR="23252" marT="0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b="1" dirty="0">
                          <a:solidFill>
                            <a:schemeClr val="tx1"/>
                          </a:solidFill>
                          <a:effectLst/>
                        </a:rPr>
                        <a:t>Research Paper</a:t>
                      </a:r>
                      <a:endParaRPr lang="en-US" sz="32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252" marR="23252" marT="0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b="1" dirty="0">
                          <a:solidFill>
                            <a:schemeClr val="tx1"/>
                          </a:solidFill>
                          <a:effectLst/>
                        </a:rPr>
                        <a:t>Technique used</a:t>
                      </a:r>
                      <a:endParaRPr lang="en-US" sz="32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252" marR="23252" marT="0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b="1" dirty="0">
                          <a:solidFill>
                            <a:schemeClr val="tx1"/>
                          </a:solidFill>
                          <a:effectLst/>
                        </a:rPr>
                        <a:t>Purpose</a:t>
                      </a:r>
                      <a:endParaRPr lang="en-US" sz="32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252" marR="23252" marT="0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b="1" dirty="0">
                          <a:solidFill>
                            <a:schemeClr val="tx1"/>
                          </a:solidFill>
                          <a:effectLst/>
                        </a:rPr>
                        <a:t>Analysis</a:t>
                      </a:r>
                      <a:endParaRPr lang="en-US" sz="32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252" marR="23252" marT="0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b="1" dirty="0">
                          <a:solidFill>
                            <a:schemeClr val="tx1"/>
                          </a:solidFill>
                          <a:effectLst/>
                        </a:rPr>
                        <a:t>Performance</a:t>
                      </a:r>
                      <a:endParaRPr lang="en-US" sz="32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252" marR="23252" marT="0" marB="0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2858940"/>
                  </a:ext>
                </a:extLst>
              </a:tr>
              <a:tr h="4467765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>
                          <a:solidFill>
                            <a:schemeClr val="tx1"/>
                          </a:solidFill>
                          <a:effectLst/>
                        </a:rPr>
                        <a:t>2022</a:t>
                      </a:r>
                      <a:endParaRPr lang="en-US" sz="24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252" marR="23252" marT="0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dirty="0">
                          <a:solidFill>
                            <a:schemeClr val="tx1"/>
                          </a:solidFill>
                          <a:effectLst/>
                        </a:rPr>
                        <a:t>Designing Prosthetic Hands With</a:t>
                      </a:r>
                    </a:p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dirty="0">
                          <a:solidFill>
                            <a:schemeClr val="tx1"/>
                          </a:solidFill>
                          <a:effectLst/>
                        </a:rPr>
                        <a:t>Embodied Intelligence: The KIT</a:t>
                      </a: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dirty="0">
                          <a:solidFill>
                            <a:schemeClr val="tx1"/>
                          </a:solidFill>
                          <a:effectLst/>
                        </a:rPr>
                        <a:t>Prosthetic Hands</a:t>
                      </a:r>
                      <a:endParaRPr lang="en-US" sz="24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252" marR="23252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dirty="0">
                          <a:solidFill>
                            <a:schemeClr val="tx1"/>
                          </a:solidFill>
                          <a:effectLst/>
                        </a:rPr>
                        <a:t>SVM </a:t>
                      </a: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dirty="0">
                          <a:solidFill>
                            <a:schemeClr val="tx1"/>
                          </a:solidFill>
                          <a:effectLst/>
                        </a:rPr>
                        <a:t>ANN</a:t>
                      </a: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24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252" marR="23252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dirty="0">
                          <a:solidFill>
                            <a:schemeClr val="tx1"/>
                          </a:solidFill>
                          <a:effectLst/>
                        </a:rPr>
                        <a:t>This paper aims to introduce EMG based advanced prosthetic hands with onboard sensors and computing for semi-autonomous grasping, addressing limitations in user control effort and intuitiveness-of-use in myoelectric prostheses.</a:t>
                      </a:r>
                      <a:endParaRPr lang="en-US" sz="24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252" marR="23252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dirty="0">
                          <a:solidFill>
                            <a:schemeClr val="tx1"/>
                          </a:solidFill>
                          <a:effectLst/>
                        </a:rPr>
                        <a:t>The hands' intelligence is attained through the integration of adaptive underactuated mechanisms, a multi-modal sensor system, and a resource-aware embedded system for processing sensory information and control on board.</a:t>
                      </a:r>
                      <a:endParaRPr lang="en-US" sz="24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252" marR="23252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dirty="0">
                          <a:solidFill>
                            <a:schemeClr val="tx1"/>
                          </a:solidFill>
                          <a:effectLst/>
                        </a:rPr>
                        <a:t>89.51 %.</a:t>
                      </a:r>
                      <a:endParaRPr lang="en-US" sz="24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252" marR="23252" marT="0" marB="0"/>
                </a:tc>
                <a:extLst>
                  <a:ext uri="{0D108BD9-81ED-4DB2-BD59-A6C34878D82A}">
                    <a16:rowId xmlns:a16="http://schemas.microsoft.com/office/drawing/2014/main" val="1503571994"/>
                  </a:ext>
                </a:extLst>
              </a:tr>
              <a:tr h="3242236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>
                          <a:solidFill>
                            <a:schemeClr val="tx1"/>
                          </a:solidFill>
                          <a:effectLst/>
                        </a:rPr>
                        <a:t>2019</a:t>
                      </a:r>
                      <a:endParaRPr lang="en-US" sz="24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252" marR="23252" marT="0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>
                          <a:solidFill>
                            <a:schemeClr val="tx1"/>
                          </a:solidFill>
                          <a:effectLst/>
                        </a:rPr>
                        <a:t>Electromyogram Signal Enhancement</a:t>
                      </a:r>
                    </a:p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>
                          <a:solidFill>
                            <a:schemeClr val="tx1"/>
                          </a:solidFill>
                          <a:effectLst/>
                        </a:rPr>
                        <a:t>and Upper-Limb Myoelectric Pattern</a:t>
                      </a: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>
                          <a:solidFill>
                            <a:schemeClr val="tx1"/>
                          </a:solidFill>
                          <a:effectLst/>
                        </a:rPr>
                        <a:t>Recognition</a:t>
                      </a:r>
                      <a:endParaRPr lang="en-US" sz="24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252" marR="23252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dirty="0">
                          <a:solidFill>
                            <a:schemeClr val="tx1"/>
                          </a:solidFill>
                          <a:effectLst/>
                        </a:rPr>
                        <a:t>ANN</a:t>
                      </a:r>
                      <a:br>
                        <a:rPr lang="en-US" sz="2400" b="0" dirty="0">
                          <a:solidFill>
                            <a:schemeClr val="tx1"/>
                          </a:solidFill>
                          <a:effectLst/>
                        </a:rPr>
                      </a:br>
                      <a:r>
                        <a:rPr lang="en-US" sz="2400" b="0" dirty="0">
                          <a:solidFill>
                            <a:schemeClr val="tx1"/>
                          </a:solidFill>
                          <a:effectLst/>
                        </a:rPr>
                        <a:t>SVM</a:t>
                      </a:r>
                      <a:br>
                        <a:rPr lang="en-US" sz="2400" b="0" dirty="0">
                          <a:solidFill>
                            <a:schemeClr val="tx1"/>
                          </a:solidFill>
                          <a:effectLst/>
                        </a:rPr>
                      </a:br>
                      <a:r>
                        <a:rPr lang="en-US" sz="2400" b="0" dirty="0">
                          <a:solidFill>
                            <a:schemeClr val="tx1"/>
                          </a:solidFill>
                          <a:effectLst/>
                        </a:rPr>
                        <a:t>Naive Baise</a:t>
                      </a: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dirty="0">
                          <a:solidFill>
                            <a:schemeClr val="tx1"/>
                          </a:solidFill>
                          <a:effectLst/>
                        </a:rPr>
                        <a:t>LDA</a:t>
                      </a:r>
                      <a:endParaRPr lang="en-US" sz="24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252" marR="23252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dirty="0">
                          <a:solidFill>
                            <a:schemeClr val="tx1"/>
                          </a:solidFill>
                          <a:effectLst/>
                        </a:rPr>
                        <a:t>The goal of this work is to overcome issues such as ECG interference by employing surface electromyogram (EMG) data to enhance the control of powered prostheses. </a:t>
                      </a:r>
                      <a:endParaRPr lang="en-US" sz="24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252" marR="23252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dirty="0">
                          <a:solidFill>
                            <a:schemeClr val="tx1"/>
                          </a:solidFill>
                          <a:effectLst/>
                        </a:rPr>
                        <a:t>In a real-time study on seven subjects, SVM outperformed LDA when combined with four features for analyzing six channels of surface EMG signals.</a:t>
                      </a:r>
                      <a:endParaRPr lang="en-US" sz="24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252" marR="23252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dirty="0">
                          <a:solidFill>
                            <a:schemeClr val="tx1"/>
                          </a:solidFill>
                          <a:effectLst/>
                        </a:rPr>
                        <a:t>85.9%.</a:t>
                      </a:r>
                      <a:endParaRPr lang="en-US" sz="24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252" marR="23252" marT="0" marB="0"/>
                </a:tc>
                <a:extLst>
                  <a:ext uri="{0D108BD9-81ED-4DB2-BD59-A6C34878D82A}">
                    <a16:rowId xmlns:a16="http://schemas.microsoft.com/office/drawing/2014/main" val="13427567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486114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E40F3C43-A334-3155-E381-19C1F7A295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2706817"/>
              </p:ext>
            </p:extLst>
          </p:nvPr>
        </p:nvGraphicFramePr>
        <p:xfrm>
          <a:off x="910999" y="876300"/>
          <a:ext cx="16466002" cy="900504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64619">
                  <a:extLst>
                    <a:ext uri="{9D8B030D-6E8A-4147-A177-3AD203B41FA5}">
                      <a16:colId xmlns:a16="http://schemas.microsoft.com/office/drawing/2014/main" val="4219440932"/>
                    </a:ext>
                  </a:extLst>
                </a:gridCol>
                <a:gridCol w="3454182">
                  <a:extLst>
                    <a:ext uri="{9D8B030D-6E8A-4147-A177-3AD203B41FA5}">
                      <a16:colId xmlns:a16="http://schemas.microsoft.com/office/drawing/2014/main" val="2907597747"/>
                    </a:ext>
                  </a:extLst>
                </a:gridCol>
                <a:gridCol w="2384363">
                  <a:extLst>
                    <a:ext uri="{9D8B030D-6E8A-4147-A177-3AD203B41FA5}">
                      <a16:colId xmlns:a16="http://schemas.microsoft.com/office/drawing/2014/main" val="754851372"/>
                    </a:ext>
                  </a:extLst>
                </a:gridCol>
                <a:gridCol w="3450944">
                  <a:extLst>
                    <a:ext uri="{9D8B030D-6E8A-4147-A177-3AD203B41FA5}">
                      <a16:colId xmlns:a16="http://schemas.microsoft.com/office/drawing/2014/main" val="247046595"/>
                    </a:ext>
                  </a:extLst>
                </a:gridCol>
                <a:gridCol w="3601105">
                  <a:extLst>
                    <a:ext uri="{9D8B030D-6E8A-4147-A177-3AD203B41FA5}">
                      <a16:colId xmlns:a16="http://schemas.microsoft.com/office/drawing/2014/main" val="3135368792"/>
                    </a:ext>
                  </a:extLst>
                </a:gridCol>
                <a:gridCol w="2210789">
                  <a:extLst>
                    <a:ext uri="{9D8B030D-6E8A-4147-A177-3AD203B41FA5}">
                      <a16:colId xmlns:a16="http://schemas.microsoft.com/office/drawing/2014/main" val="2392827710"/>
                    </a:ext>
                  </a:extLst>
                </a:gridCol>
              </a:tblGrid>
              <a:tr h="4986125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>
                          <a:solidFill>
                            <a:schemeClr val="tx1"/>
                          </a:solidFill>
                          <a:effectLst/>
                        </a:rPr>
                        <a:t>2019</a:t>
                      </a:r>
                      <a:endParaRPr lang="en-US" sz="24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720" marR="20720" marT="0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>
                          <a:solidFill>
                            <a:schemeClr val="tx1"/>
                          </a:solidFill>
                          <a:effectLst/>
                        </a:rPr>
                        <a:t>Real-Time EMG Based Pattern Recognition Control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>
                          <a:solidFill>
                            <a:schemeClr val="tx1"/>
                          </a:solidFill>
                          <a:effectLst/>
                        </a:rPr>
                        <a:t>for Hand Prostheses: A Review on Existing Methods,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>
                          <a:solidFill>
                            <a:schemeClr val="tx1"/>
                          </a:solidFill>
                          <a:effectLst/>
                        </a:rPr>
                        <a:t>Challenges and Future Implementation</a:t>
                      </a:r>
                      <a:endParaRPr lang="en-US" sz="24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720" marR="2072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>
                          <a:solidFill>
                            <a:schemeClr val="tx1"/>
                          </a:solidFill>
                          <a:effectLst/>
                        </a:rPr>
                        <a:t>ANN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>
                          <a:solidFill>
                            <a:schemeClr val="tx1"/>
                          </a:solidFill>
                          <a:effectLst/>
                        </a:rPr>
                        <a:t>KNN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>
                          <a:solidFill>
                            <a:schemeClr val="tx1"/>
                          </a:solidFill>
                          <a:effectLst/>
                        </a:rPr>
                        <a:t>SVM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>
                          <a:solidFill>
                            <a:schemeClr val="tx1"/>
                          </a:solidFill>
                          <a:effectLst/>
                        </a:rPr>
                        <a:t>Linear regression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>
                          <a:solidFill>
                            <a:schemeClr val="tx1"/>
                          </a:solidFill>
                          <a:effectLst/>
                        </a:rPr>
                        <a:t>Nonlinear regression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>
                          <a:solidFill>
                            <a:schemeClr val="tx1"/>
                          </a:solidFill>
                          <a:effectLst/>
                        </a:rPr>
                        <a:t>HMM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>
                          <a:solidFill>
                            <a:schemeClr val="tx1"/>
                          </a:solidFill>
                          <a:effectLst/>
                        </a:rPr>
                        <a:t>LDA</a:t>
                      </a:r>
                      <a:endParaRPr lang="en-US" sz="24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720" marR="2072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>
                          <a:solidFill>
                            <a:schemeClr val="tx1"/>
                          </a:solidFill>
                          <a:effectLst/>
                        </a:rPr>
                        <a:t>The research focuses on enhancing myoelectric prosthesis adaptability for upper limb amputees using modified machine learning schemes. </a:t>
                      </a:r>
                      <a:endParaRPr lang="en-US" sz="24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720" marR="2072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>
                          <a:solidFill>
                            <a:schemeClr val="tx1"/>
                          </a:solidFill>
                          <a:effectLst/>
                        </a:rPr>
                        <a:t> HMM was successful in myosignal recognition with an accuracy of 94.63%. Four combinations of LDA and SVM, particularly those including OFNDA and LDA, also demonstrated good accuracy.</a:t>
                      </a:r>
                      <a:endParaRPr lang="en-US" sz="2400" b="1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720" marR="2072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>
                          <a:solidFill>
                            <a:schemeClr val="tx1"/>
                          </a:solidFill>
                          <a:effectLst/>
                        </a:rPr>
                        <a:t>89.63%</a:t>
                      </a:r>
                      <a:endParaRPr lang="en-US" sz="24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720" marR="2072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7230480"/>
                  </a:ext>
                </a:extLst>
              </a:tr>
              <a:tr h="4018916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</a:rPr>
                        <a:t>2022</a:t>
                      </a:r>
                      <a:endParaRPr lang="en-US" sz="2400" b="1" dirty="0">
                        <a:solidFill>
                          <a:schemeClr val="tx1"/>
                        </a:solidFill>
                        <a:effectLst/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720" marR="20720" marT="0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>
                          <a:solidFill>
                            <a:schemeClr val="tx1"/>
                          </a:solidFill>
                          <a:effectLst/>
                        </a:rPr>
                        <a:t>Multi-day dataset of forearm and wrist electromyogram for hand gesture recognition and biometrics</a:t>
                      </a:r>
                      <a:endParaRPr lang="en-US" sz="24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20720" marR="2072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>
                          <a:solidFill>
                            <a:schemeClr val="tx1"/>
                          </a:solidFill>
                          <a:effectLst/>
                        </a:rPr>
                        <a:t>SVM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>
                          <a:solidFill>
                            <a:schemeClr val="tx1"/>
                          </a:solidFill>
                          <a:effectLst/>
                        </a:rPr>
                        <a:t>LDA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>
                          <a:solidFill>
                            <a:schemeClr val="tx1"/>
                          </a:solidFill>
                          <a:effectLst/>
                        </a:rPr>
                        <a:t>DNN</a:t>
                      </a:r>
                      <a:endParaRPr lang="en-US" sz="24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720" marR="2072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>
                          <a:solidFill>
                            <a:schemeClr val="tx1"/>
                          </a:solidFill>
                          <a:effectLst/>
                        </a:rPr>
                        <a:t>The research uses hand gestures and biometrics in conjunction with muscle signals (EMG) to provide unique personal identity that improves security. </a:t>
                      </a:r>
                      <a:endParaRPr lang="en-US" sz="24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720" marR="2072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>
                          <a:solidFill>
                            <a:schemeClr val="tx1"/>
                          </a:solidFill>
                          <a:effectLst/>
                        </a:rPr>
                        <a:t>Even with basic architectures, advanced techniques like deep neural networks (DNN) have produced extremely accurate classification performance.  </a:t>
                      </a:r>
                      <a:endParaRPr lang="en-US" sz="24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720" marR="2072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>
                          <a:solidFill>
                            <a:schemeClr val="tx1"/>
                          </a:solidFill>
                          <a:effectLst/>
                        </a:rPr>
                        <a:t>Not given</a:t>
                      </a:r>
                      <a:endParaRPr lang="en-US" sz="24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720" marR="20720" marT="0" marB="0"/>
                </a:tc>
                <a:extLst>
                  <a:ext uri="{0D108BD9-81ED-4DB2-BD59-A6C34878D82A}">
                    <a16:rowId xmlns:a16="http://schemas.microsoft.com/office/drawing/2014/main" val="8818323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266399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F042A6A-7BAB-12C5-E3DC-6616A13729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5643059"/>
              </p:ext>
            </p:extLst>
          </p:nvPr>
        </p:nvGraphicFramePr>
        <p:xfrm>
          <a:off x="761999" y="914400"/>
          <a:ext cx="16764002" cy="84582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97413">
                  <a:extLst>
                    <a:ext uri="{9D8B030D-6E8A-4147-A177-3AD203B41FA5}">
                      <a16:colId xmlns:a16="http://schemas.microsoft.com/office/drawing/2014/main" val="390941385"/>
                    </a:ext>
                  </a:extLst>
                </a:gridCol>
                <a:gridCol w="3439519">
                  <a:extLst>
                    <a:ext uri="{9D8B030D-6E8A-4147-A177-3AD203B41FA5}">
                      <a16:colId xmlns:a16="http://schemas.microsoft.com/office/drawing/2014/main" val="3491983135"/>
                    </a:ext>
                  </a:extLst>
                </a:gridCol>
                <a:gridCol w="2441661">
                  <a:extLst>
                    <a:ext uri="{9D8B030D-6E8A-4147-A177-3AD203B41FA5}">
                      <a16:colId xmlns:a16="http://schemas.microsoft.com/office/drawing/2014/main" val="245473313"/>
                    </a:ext>
                  </a:extLst>
                </a:gridCol>
                <a:gridCol w="3533861">
                  <a:extLst>
                    <a:ext uri="{9D8B030D-6E8A-4147-A177-3AD203B41FA5}">
                      <a16:colId xmlns:a16="http://schemas.microsoft.com/office/drawing/2014/main" val="4271399522"/>
                    </a:ext>
                  </a:extLst>
                </a:gridCol>
                <a:gridCol w="3862962">
                  <a:extLst>
                    <a:ext uri="{9D8B030D-6E8A-4147-A177-3AD203B41FA5}">
                      <a16:colId xmlns:a16="http://schemas.microsoft.com/office/drawing/2014/main" val="3661615404"/>
                    </a:ext>
                  </a:extLst>
                </a:gridCol>
                <a:gridCol w="2088586">
                  <a:extLst>
                    <a:ext uri="{9D8B030D-6E8A-4147-A177-3AD203B41FA5}">
                      <a16:colId xmlns:a16="http://schemas.microsoft.com/office/drawing/2014/main" val="2505113766"/>
                    </a:ext>
                  </a:extLst>
                </a:gridCol>
              </a:tblGrid>
              <a:tr h="5266882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>
                          <a:solidFill>
                            <a:schemeClr val="tx1"/>
                          </a:solidFill>
                          <a:effectLst/>
                        </a:rPr>
                        <a:t>2022</a:t>
                      </a:r>
                      <a:endParaRPr lang="en-US" sz="24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896" marR="21896" marT="0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>
                          <a:solidFill>
                            <a:schemeClr val="tx1"/>
                          </a:solidFill>
                          <a:effectLst/>
                        </a:rPr>
                        <a:t>Open Access Dataset for Electromyography based Multi-code Biometric Authentication</a:t>
                      </a:r>
                      <a:endParaRPr lang="en-US" sz="24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896" marR="21896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>
                          <a:solidFill>
                            <a:schemeClr val="tx1"/>
                          </a:solidFill>
                          <a:effectLst/>
                        </a:rPr>
                        <a:t>ANN</a:t>
                      </a:r>
                      <a:br>
                        <a:rPr lang="en-US" sz="2400" b="1" dirty="0">
                          <a:solidFill>
                            <a:schemeClr val="tx1"/>
                          </a:solidFill>
                          <a:effectLst/>
                        </a:rPr>
                      </a:br>
                      <a:r>
                        <a:rPr lang="en-US" sz="2400" b="1" dirty="0">
                          <a:solidFill>
                            <a:schemeClr val="tx1"/>
                          </a:solidFill>
                          <a:effectLst/>
                        </a:rPr>
                        <a:t>SVM</a:t>
                      </a:r>
                      <a:br>
                        <a:rPr lang="en-US" sz="2400" b="1" dirty="0">
                          <a:solidFill>
                            <a:schemeClr val="tx1"/>
                          </a:solidFill>
                          <a:effectLst/>
                        </a:rPr>
                      </a:br>
                      <a:endParaRPr lang="en-US" sz="24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896" marR="21896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>
                          <a:solidFill>
                            <a:schemeClr val="tx1"/>
                          </a:solidFill>
                          <a:effectLst/>
                        </a:rPr>
                        <a:t>The research paper explores surface EMG's dual role as both a secure biometric trait and a gesture recognition method for prosthetic control. It aims to establish EMG's effectiveness in providing a secure and customizable authentication system.</a:t>
                      </a:r>
                      <a:endParaRPr lang="en-US" sz="24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896" marR="21896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>
                          <a:solidFill>
                            <a:schemeClr val="tx1"/>
                          </a:solidFill>
                          <a:effectLst/>
                        </a:rPr>
                        <a:t> The analysis underscores the security risks of traditional biometrics and positions surface EMG as a robust dual-functional trait, offering both gesture recognition and biometric authentication.</a:t>
                      </a:r>
                      <a:endParaRPr lang="en-US" sz="24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896" marR="21896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>
                          <a:solidFill>
                            <a:schemeClr val="tx1"/>
                          </a:solidFill>
                          <a:effectLst/>
                        </a:rPr>
                        <a:t>90.2%</a:t>
                      </a:r>
                      <a:endParaRPr lang="en-US" sz="24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896" marR="21896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0981603"/>
                  </a:ext>
                </a:extLst>
              </a:tr>
              <a:tr h="3191318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>
                          <a:solidFill>
                            <a:schemeClr val="tx1"/>
                          </a:solidFill>
                          <a:effectLst/>
                        </a:rPr>
                        <a:t>2021</a:t>
                      </a:r>
                      <a:endParaRPr lang="en-US" sz="24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896" marR="21896" marT="0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>
                          <a:solidFill>
                            <a:schemeClr val="tx1"/>
                          </a:solidFill>
                          <a:effectLst/>
                        </a:rPr>
                        <a:t>Implementation of EMG Signal Measurement for the Control of the 3D Hand Prototype</a:t>
                      </a:r>
                      <a:endParaRPr lang="en-US" sz="24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896" marR="21896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>
                          <a:solidFill>
                            <a:schemeClr val="tx1"/>
                          </a:solidFill>
                          <a:effectLst/>
                        </a:rPr>
                        <a:t>ANN</a:t>
                      </a:r>
                      <a:endParaRPr lang="en-US" sz="24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896" marR="21896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>
                          <a:solidFill>
                            <a:schemeClr val="tx1"/>
                          </a:solidFill>
                          <a:effectLst/>
                        </a:rPr>
                        <a:t>The research focuses on cost-effective hand prosthesis development through a measuring stand for electromyographic and clamp force signals </a:t>
                      </a:r>
                      <a:endParaRPr lang="en-US" sz="24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896" marR="21896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>
                          <a:solidFill>
                            <a:schemeClr val="tx1"/>
                          </a:solidFill>
                          <a:effectLst/>
                        </a:rPr>
                        <a:t> EMG signals, representing muscle activity, are commonly measured on the surface due to non-invasiveness, despite the presence of interference. </a:t>
                      </a:r>
                      <a:endParaRPr lang="en-US" sz="24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896" marR="21896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>
                          <a:solidFill>
                            <a:schemeClr val="tx1"/>
                          </a:solidFill>
                          <a:effectLst/>
                        </a:rPr>
                        <a:t>Not given</a:t>
                      </a:r>
                      <a:endParaRPr lang="en-US" sz="24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896" marR="21896" marT="0" marB="0"/>
                </a:tc>
                <a:extLst>
                  <a:ext uri="{0D108BD9-81ED-4DB2-BD59-A6C34878D82A}">
                    <a16:rowId xmlns:a16="http://schemas.microsoft.com/office/drawing/2014/main" val="22759863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914163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353</TotalTime>
  <Words>877</Words>
  <Application>Microsoft Office PowerPoint</Application>
  <PresentationFormat>Custom</PresentationFormat>
  <Paragraphs>217</Paragraphs>
  <Slides>32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2" baseType="lpstr">
      <vt:lpstr>Yeseva One Bold</vt:lpstr>
      <vt:lpstr>Garet Bold</vt:lpstr>
      <vt:lpstr>Wingdings</vt:lpstr>
      <vt:lpstr>Times New Roman</vt:lpstr>
      <vt:lpstr>Courier New</vt:lpstr>
      <vt:lpstr>Yeseva One</vt:lpstr>
      <vt:lpstr>Calibri</vt:lpstr>
      <vt:lpstr>Arial</vt:lpstr>
      <vt:lpstr>Garet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White Geometric Thesis Defense Presentation</dc:title>
  <dc:creator>Aliza Khan</dc:creator>
  <cp:lastModifiedBy>Daniyal Chaudhary</cp:lastModifiedBy>
  <cp:revision>22</cp:revision>
  <dcterms:created xsi:type="dcterms:W3CDTF">2006-08-16T00:00:00Z</dcterms:created>
  <dcterms:modified xsi:type="dcterms:W3CDTF">2024-05-22T06:12:21Z</dcterms:modified>
  <dc:identifier>DAGFyxTt_Ms</dc:identifier>
</cp:coreProperties>
</file>